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ppt/notesSlides/notesSlide6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257" r:id="rId3"/>
    <p:sldId id="259" r:id="rId4"/>
    <p:sldId id="260" r:id="rId5"/>
    <p:sldId id="261" r:id="rId6"/>
    <p:sldId id="262" r:id="rId7"/>
    <p:sldId id="263" r:id="rId8"/>
    <p:sldId id="264" r:id="rId9"/>
    <p:sldId id="265" r:id="rId10"/>
    <p:sldId id="266" r:id="rId11"/>
    <p:sldId id="303" r:id="rId12"/>
    <p:sldId id="268" r:id="rId13"/>
    <p:sldId id="287" r:id="rId14"/>
    <p:sldId id="286" r:id="rId15"/>
    <p:sldId id="327" r:id="rId16"/>
    <p:sldId id="301" r:id="rId17"/>
    <p:sldId id="302" r:id="rId18"/>
    <p:sldId id="304" r:id="rId19"/>
    <p:sldId id="284" r:id="rId20"/>
    <p:sldId id="269" r:id="rId21"/>
    <p:sldId id="288" r:id="rId22"/>
    <p:sldId id="310" r:id="rId23"/>
    <p:sldId id="289" r:id="rId24"/>
    <p:sldId id="311" r:id="rId25"/>
    <p:sldId id="292" r:id="rId26"/>
    <p:sldId id="312" r:id="rId27"/>
    <p:sldId id="272" r:id="rId28"/>
    <p:sldId id="290" r:id="rId29"/>
    <p:sldId id="291" r:id="rId30"/>
    <p:sldId id="313" r:id="rId31"/>
    <p:sldId id="270" r:id="rId32"/>
    <p:sldId id="314" r:id="rId33"/>
    <p:sldId id="283" r:id="rId34"/>
    <p:sldId id="271" r:id="rId35"/>
    <p:sldId id="315" r:id="rId36"/>
    <p:sldId id="273" r:id="rId37"/>
    <p:sldId id="316" r:id="rId38"/>
    <p:sldId id="274" r:id="rId39"/>
    <p:sldId id="317" r:id="rId40"/>
    <p:sldId id="275" r:id="rId41"/>
    <p:sldId id="318" r:id="rId42"/>
    <p:sldId id="294" r:id="rId43"/>
    <p:sldId id="293" r:id="rId44"/>
    <p:sldId id="319" r:id="rId45"/>
    <p:sldId id="277" r:id="rId46"/>
    <p:sldId id="320" r:id="rId47"/>
    <p:sldId id="305" r:id="rId48"/>
    <p:sldId id="321" r:id="rId49"/>
    <p:sldId id="306" r:id="rId50"/>
    <p:sldId id="322" r:id="rId51"/>
    <p:sldId id="278" r:id="rId52"/>
    <p:sldId id="297" r:id="rId53"/>
    <p:sldId id="295" r:id="rId54"/>
    <p:sldId id="326" r:id="rId55"/>
    <p:sldId id="296" r:id="rId56"/>
    <p:sldId id="279" r:id="rId57"/>
    <p:sldId id="298" r:id="rId58"/>
    <p:sldId id="299" r:id="rId59"/>
    <p:sldId id="308" r:id="rId60"/>
    <p:sldId id="324" r:id="rId61"/>
    <p:sldId id="309" r:id="rId62"/>
    <p:sldId id="300"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00" autoAdjust="0"/>
    <p:restoredTop sz="84229" autoAdjust="0"/>
  </p:normalViewPr>
  <p:slideViewPr>
    <p:cSldViewPr>
      <p:cViewPr>
        <p:scale>
          <a:sx n="64" d="100"/>
          <a:sy n="64" d="100"/>
        </p:scale>
        <p:origin x="-942" y="-3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5C71F3-72B8-4B72-8D40-31B09FE42D57}" type="datetimeFigureOut">
              <a:rPr lang="en-US" smtClean="0"/>
              <a:pPr/>
              <a:t>11/6/2015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A2C1D2-7450-4E10-96B0-39D850BBF6C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Set</a:t>
            </a:r>
            <a:r>
              <a:rPr lang="en-US" baseline="0" dirty="0" smtClean="0"/>
              <a:t> the stage –</a:t>
            </a:r>
          </a:p>
          <a:p>
            <a:endParaRPr lang="en-US" baseline="0" dirty="0" smtClean="0"/>
          </a:p>
          <a:p>
            <a:r>
              <a:rPr lang="en-US" baseline="0" dirty="0" smtClean="0"/>
              <a:t>This is more than a Marketing Plan this is a plan to </a:t>
            </a:r>
            <a:r>
              <a:rPr lang="en-US" baseline="0" dirty="0" err="1" smtClean="0"/>
              <a:t>operationalize</a:t>
            </a:r>
            <a:r>
              <a:rPr lang="en-US" baseline="0" dirty="0" smtClean="0"/>
              <a:t> your marketing and sales.</a:t>
            </a:r>
          </a:p>
          <a:p>
            <a:r>
              <a:rPr lang="en-US" baseline="0" dirty="0" smtClean="0"/>
              <a:t>(It means it is built on facts and we’ll put processes and systems in place that are validated and can be rinsed and repeated over and over </a:t>
            </a:r>
            <a:r>
              <a:rPr lang="en-US" baseline="0" dirty="0" err="1" smtClean="0"/>
              <a:t>andit</a:t>
            </a:r>
            <a:r>
              <a:rPr lang="en-US" baseline="0" dirty="0" smtClean="0"/>
              <a:t> becomes systematically part of our organization.  You should eventually not need us except for special projects or redesigns as a result of listening to the market)</a:t>
            </a:r>
          </a:p>
          <a:p>
            <a:endParaRPr lang="en-US" baseline="0" dirty="0" smtClean="0"/>
          </a:p>
          <a:p>
            <a:r>
              <a:rPr lang="en-US" baseline="0" dirty="0" smtClean="0"/>
              <a:t>CLS is a sales and marketing company that delivers a service of travel management to their client base.</a:t>
            </a:r>
          </a:p>
          <a:p>
            <a:endParaRPr lang="en-US" baseline="0" dirty="0" smtClean="0"/>
          </a:p>
          <a:p>
            <a:r>
              <a:rPr lang="en-US" baseline="0" dirty="0" smtClean="0"/>
              <a:t>To reach the goals and beyond that you desire – it is vital that you not only develop the right messages to the target prospects but more important to </a:t>
            </a:r>
            <a:r>
              <a:rPr lang="en-US" baseline="0" dirty="0" err="1" smtClean="0"/>
              <a:t>operationalize</a:t>
            </a:r>
            <a:r>
              <a:rPr lang="en-US" baseline="0" dirty="0" smtClean="0"/>
              <a:t> every step so you can rinse and repeat.</a:t>
            </a:r>
          </a:p>
          <a:p>
            <a:endParaRPr lang="en-US" baseline="0" dirty="0" smtClean="0"/>
          </a:p>
          <a:p>
            <a:endParaRPr lang="en-US" dirty="0" smtClean="0"/>
          </a:p>
          <a:p>
            <a:endParaRPr lang="en-US" dirty="0" smtClean="0"/>
          </a:p>
          <a:p>
            <a:r>
              <a:rPr lang="en-US" dirty="0" smtClean="0"/>
              <a:t>Today we’re going to go</a:t>
            </a:r>
            <a:r>
              <a:rPr lang="en-US" baseline="0" dirty="0" smtClean="0"/>
              <a:t> through rather rapidly – we’ll give you  this </a:t>
            </a:r>
            <a:r>
              <a:rPr lang="en-US" baseline="0" dirty="0" err="1" smtClean="0"/>
              <a:t>powerPoint</a:t>
            </a:r>
            <a:r>
              <a:rPr lang="en-US" baseline="0" dirty="0" smtClean="0"/>
              <a:t> to review after </a:t>
            </a:r>
          </a:p>
          <a:p>
            <a:r>
              <a:rPr lang="en-US" baseline="0" dirty="0" smtClean="0"/>
              <a:t>The core elements of the plan with some background information.</a:t>
            </a:r>
          </a:p>
          <a:p>
            <a:endParaRPr lang="en-US" baseline="0" dirty="0" smtClean="0"/>
          </a:p>
          <a:p>
            <a:r>
              <a:rPr lang="en-US" baseline="0" dirty="0" smtClean="0"/>
              <a:t>We’ll summarize the key action items at the end.</a:t>
            </a:r>
          </a:p>
          <a:p>
            <a:endParaRPr lang="en-US" baseline="0" dirty="0" smtClean="0"/>
          </a:p>
          <a:p>
            <a:r>
              <a:rPr lang="en-US" baseline="0" dirty="0" smtClean="0"/>
              <a:t>Today is to provide directional input – thumbs up – thumbs down </a:t>
            </a:r>
          </a:p>
          <a:p>
            <a:r>
              <a:rPr lang="en-US" baseline="0" dirty="0" smtClean="0"/>
              <a:t>Then we’ll put a budget to it so you can make final decisions.</a:t>
            </a:r>
          </a:p>
          <a:p>
            <a:endParaRPr lang="en-US" baseline="0" dirty="0" smtClean="0"/>
          </a:p>
        </p:txBody>
      </p:sp>
      <p:sp>
        <p:nvSpPr>
          <p:cNvPr id="4" name="Slide Number Placeholder 3"/>
          <p:cNvSpPr>
            <a:spLocks noGrp="1"/>
          </p:cNvSpPr>
          <p:nvPr>
            <p:ph type="sldNum" sz="quarter" idx="10"/>
          </p:nvPr>
        </p:nvSpPr>
        <p:spPr/>
        <p:txBody>
          <a:bodyPr/>
          <a:lstStyle/>
          <a:p>
            <a:fld id="{68A2C1D2-7450-4E10-96B0-39D850BBF6C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Operationalize</a:t>
            </a:r>
            <a:r>
              <a:rPr lang="en-US" baseline="0" dirty="0" smtClean="0"/>
              <a:t> marketing and sales engine</a:t>
            </a:r>
          </a:p>
          <a:p>
            <a:endParaRPr lang="en-US" baseline="0" dirty="0" smtClean="0"/>
          </a:p>
          <a:p>
            <a:r>
              <a:rPr lang="en-US" baseline="0" dirty="0" smtClean="0"/>
              <a:t>This is more than a Marketing Plan this is a plan to </a:t>
            </a:r>
            <a:r>
              <a:rPr lang="en-US" baseline="0" dirty="0" err="1" smtClean="0"/>
              <a:t>operationalize</a:t>
            </a:r>
            <a:r>
              <a:rPr lang="en-US" baseline="0" dirty="0" smtClean="0"/>
              <a:t> your marketing and sales.</a:t>
            </a:r>
          </a:p>
          <a:p>
            <a:endParaRPr lang="en-US" baseline="0" dirty="0" smtClean="0"/>
          </a:p>
          <a:p>
            <a:r>
              <a:rPr lang="en-US" baseline="0" dirty="0" smtClean="0"/>
              <a:t>CLS is a sales and marketing company that delivers a service of travel management to their client base.</a:t>
            </a:r>
          </a:p>
          <a:p>
            <a:endParaRPr lang="en-US" baseline="0" dirty="0" smtClean="0"/>
          </a:p>
          <a:p>
            <a:r>
              <a:rPr lang="en-US" baseline="0" dirty="0" smtClean="0"/>
              <a:t>To reach the goals and beyond that you desire – it is vital that you not only develop the right messages to the target prospects but more important to </a:t>
            </a:r>
            <a:r>
              <a:rPr lang="en-US" baseline="0" dirty="0" err="1" smtClean="0"/>
              <a:t>operationalize</a:t>
            </a:r>
            <a:r>
              <a:rPr lang="en-US" baseline="0" dirty="0" smtClean="0"/>
              <a:t> every step so you can rinse and repeat.</a:t>
            </a:r>
          </a:p>
          <a:p>
            <a:endParaRPr lang="en-US" baseline="0" dirty="0" smtClean="0"/>
          </a:p>
          <a:p>
            <a:r>
              <a:rPr lang="en-US" baseline="0" dirty="0" smtClean="0"/>
              <a:t>Manufacturing </a:t>
            </a:r>
            <a:r>
              <a:rPr lang="en-US" baseline="0" dirty="0" err="1" smtClean="0"/>
              <a:t>operationalizes</a:t>
            </a:r>
            <a:r>
              <a:rPr lang="en-US" baseline="0" dirty="0" smtClean="0"/>
              <a:t> their manufacturing – most organizations do a poor job of </a:t>
            </a:r>
            <a:r>
              <a:rPr lang="en-US" baseline="0" dirty="0" err="1" smtClean="0"/>
              <a:t>operationalizing</a:t>
            </a:r>
            <a:r>
              <a:rPr lang="en-US" baseline="0" dirty="0" smtClean="0"/>
              <a:t> marketing and sales.</a:t>
            </a:r>
          </a:p>
          <a:p>
            <a:endParaRPr lang="en-US" baseline="0" dirty="0" smtClean="0"/>
          </a:p>
          <a:p>
            <a:r>
              <a:rPr lang="en-US" baseline="0" dirty="0" smtClean="0"/>
              <a:t>We’d like to change that for CLS.  </a:t>
            </a:r>
          </a:p>
          <a:p>
            <a:endParaRPr lang="en-US" baseline="0" dirty="0" smtClean="0"/>
          </a:p>
          <a:p>
            <a:r>
              <a:rPr lang="en-US" baseline="0" dirty="0" smtClean="0"/>
              <a:t>This plan reflects </a:t>
            </a:r>
            <a:r>
              <a:rPr lang="en-US" baseline="0" smtClean="0"/>
              <a:t>that.	</a:t>
            </a:r>
            <a:endParaRPr lang="en-US" baseline="0" dirty="0" smtClean="0"/>
          </a:p>
          <a:p>
            <a:endParaRPr lang="en-US" dirty="0" smtClean="0"/>
          </a:p>
          <a:p>
            <a:r>
              <a:rPr lang="en-US" dirty="0" smtClean="0"/>
              <a:t>Today we’re showing</a:t>
            </a:r>
            <a:r>
              <a:rPr lang="en-US" baseline="0" dirty="0" smtClean="0"/>
              <a:t> you where we are going with things what we believe you need to do to set the foundation to achieve the business goals,  and I think more important it sets the foundation to the next several hundred thousand dollars in sales.</a:t>
            </a:r>
          </a:p>
          <a:p>
            <a:endParaRPr lang="en-US" baseline="0" dirty="0" smtClean="0"/>
          </a:p>
          <a:p>
            <a:r>
              <a:rPr lang="en-US" baseline="0" dirty="0" smtClean="0"/>
              <a:t>This is also about reducing costs and improving profits.  Possibly finding opportunities to increase revenue incrementally with other services.</a:t>
            </a:r>
          </a:p>
          <a:p>
            <a:r>
              <a:rPr lang="en-US" baseline="0" dirty="0" smtClean="0"/>
              <a:t>It is above all the foundation to create the barrier to entry in the business space by any competitors or new comers.</a:t>
            </a:r>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 page numbers on the slides</a:t>
            </a:r>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VIRTUAL DEPARTMENT</a:t>
            </a:r>
            <a:r>
              <a:rPr lang="en-US" baseline="0" dirty="0" smtClean="0"/>
              <a:t> (bullet 2)</a:t>
            </a:r>
          </a:p>
          <a:p>
            <a:r>
              <a:rPr lang="en-US" dirty="0" smtClean="0"/>
              <a:t>Corporate travel management team = client’s team</a:t>
            </a:r>
          </a:p>
          <a:p>
            <a:r>
              <a:rPr lang="en-US" dirty="0" smtClean="0"/>
              <a:t>Partner = CLS</a:t>
            </a:r>
            <a:r>
              <a:rPr lang="en-US" baseline="0" dirty="0" smtClean="0"/>
              <a:t> team</a:t>
            </a:r>
          </a:p>
          <a:p>
            <a:r>
              <a:rPr lang="en-US" baseline="0" dirty="0" smtClean="0"/>
              <a:t>CLS = a division/extension/arm of the clients’ travel management team</a:t>
            </a:r>
          </a:p>
        </p:txBody>
      </p:sp>
      <p:sp>
        <p:nvSpPr>
          <p:cNvPr id="4" name="Slide Number Placeholder 3"/>
          <p:cNvSpPr>
            <a:spLocks noGrp="1"/>
          </p:cNvSpPr>
          <p:nvPr>
            <p:ph type="sldNum" sz="quarter" idx="10"/>
          </p:nvPr>
        </p:nvSpPr>
        <p:spPr/>
        <p:txBody>
          <a:bodyPr/>
          <a:lstStyle/>
          <a:p>
            <a:fld id="{68A2C1D2-7450-4E10-96B0-39D850BBF6C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need to have a BIG internet presence because travel related business is BIG (biggest) on the internet</a:t>
            </a:r>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65138" indent="-465138">
              <a:buBlip>
                <a:blip r:embed="rId3"/>
              </a:buBlip>
            </a:pPr>
            <a:r>
              <a:rPr lang="en-US" dirty="0" smtClean="0">
                <a:solidFill>
                  <a:srgbClr val="FF0000"/>
                </a:solidFill>
              </a:rPr>
              <a:t>Identification of CLS’s diversified services and an initial plan for communicating them to increase market share</a:t>
            </a:r>
          </a:p>
          <a:p>
            <a:pPr marL="465138" indent="-465138">
              <a:buBlip>
                <a:blip r:embed="rId3"/>
              </a:buBlip>
            </a:pPr>
            <a:r>
              <a:rPr lang="en-US" dirty="0" smtClean="0">
                <a:solidFill>
                  <a:srgbClr val="FF0000"/>
                </a:solidFill>
              </a:rPr>
              <a:t>Identification of sales, operations and employee communications procedures that intertwine with the business driver—marketing—and will be innovated and improved to ensure the marketing program’s success</a:t>
            </a:r>
          </a:p>
          <a:p>
            <a:pPr marL="465138" indent="-465138">
              <a:buBlip>
                <a:blip r:embed="rId3"/>
              </a:buBlip>
            </a:pPr>
            <a:endParaRPr lang="en-US" dirty="0" smtClean="0">
              <a:solidFill>
                <a:schemeClr val="tx2">
                  <a:lumMod val="50000"/>
                </a:schemeClr>
              </a:solidFill>
            </a:endParaRPr>
          </a:p>
          <a:p>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lvl="1" indent="-342900">
              <a:lnSpc>
                <a:spcPct val="150000"/>
              </a:lnSpc>
              <a:buFontTx/>
              <a:buChar char="•"/>
            </a:pPr>
            <a:r>
              <a:rPr lang="en-US" sz="2800" dirty="0" smtClean="0">
                <a:solidFill>
                  <a:srgbClr val="FF0000"/>
                </a:solidFill>
              </a:rPr>
              <a:t>Profitably grow the company to $100-plus million in sales</a:t>
            </a:r>
          </a:p>
          <a:p>
            <a:pPr marL="342900" lvl="1" indent="-342900">
              <a:lnSpc>
                <a:spcPct val="150000"/>
              </a:lnSpc>
              <a:buFontTx/>
              <a:buChar char="•"/>
            </a:pPr>
            <a:r>
              <a:rPr lang="en-US" sz="2800" dirty="0" smtClean="0">
                <a:solidFill>
                  <a:srgbClr val="FF0000"/>
                </a:solidFill>
              </a:rPr>
              <a:t>Expand client base</a:t>
            </a:r>
          </a:p>
          <a:p>
            <a:pPr marL="342900" lvl="1" indent="-342900">
              <a:lnSpc>
                <a:spcPct val="150000"/>
              </a:lnSpc>
              <a:buFontTx/>
              <a:buChar char="•"/>
            </a:pPr>
            <a:r>
              <a:rPr lang="en-US" sz="2800" dirty="0" smtClean="0">
                <a:solidFill>
                  <a:srgbClr val="FF0000"/>
                </a:solidFill>
              </a:rPr>
              <a:t>Reduce/eliminate regrettable loss</a:t>
            </a:r>
          </a:p>
          <a:p>
            <a:pPr marL="342900" lvl="1" indent="-342900">
              <a:lnSpc>
                <a:spcPct val="150000"/>
              </a:lnSpc>
              <a:buFontTx/>
              <a:buChar char="•"/>
            </a:pPr>
            <a:r>
              <a:rPr lang="en-US" sz="2800" dirty="0" smtClean="0">
                <a:solidFill>
                  <a:srgbClr val="FF0000"/>
                </a:solidFill>
              </a:rPr>
              <a:t>Increase the speed in which clients ramp up (from 180 days to 90 days)</a:t>
            </a:r>
          </a:p>
          <a:p>
            <a:pPr marL="342900" lvl="1" indent="-342900">
              <a:buFontTx/>
              <a:buChar char="•"/>
            </a:pPr>
            <a:endParaRPr lang="en-US" sz="1600"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(bullet 1) Benefits portfolio = post-profiling customization of the client’s cost savings</a:t>
            </a:r>
            <a:r>
              <a:rPr lang="en-US" baseline="0" dirty="0" smtClean="0"/>
              <a:t> potential, reduced work time, reporting…</a:t>
            </a:r>
          </a:p>
          <a:p>
            <a:r>
              <a:rPr lang="en-US" baseline="0" dirty="0" smtClean="0"/>
              <a:t>(bullet 5) </a:t>
            </a:r>
            <a:r>
              <a:rPr lang="en-US" baseline="0" dirty="0" err="1" smtClean="0"/>
              <a:t>Matchmake</a:t>
            </a:r>
            <a:r>
              <a:rPr lang="en-US" baseline="0" dirty="0" smtClean="0"/>
              <a:t> = matching employee types to the right hotels</a:t>
            </a:r>
          </a:p>
          <a:p>
            <a:endParaRPr lang="en-US" baseline="0" dirty="0" smtClean="0"/>
          </a:p>
          <a:p>
            <a:r>
              <a:rPr lang="en-US" baseline="0" dirty="0" smtClean="0"/>
              <a:t>Some of these statements are a reflection of projects underway – such as Liz becoming a team – moving from farmers to hunters and farmers.</a:t>
            </a:r>
          </a:p>
          <a:p>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(bullet 1) Benefits portfolio = post-profiling customization of the client’s cost savings</a:t>
            </a:r>
            <a:r>
              <a:rPr lang="en-US" baseline="0" dirty="0" smtClean="0"/>
              <a:t> potential, reduced work time, reporting…</a:t>
            </a:r>
          </a:p>
          <a:p>
            <a:r>
              <a:rPr lang="en-US" baseline="0" dirty="0" smtClean="0"/>
              <a:t>(bullet 5) </a:t>
            </a:r>
            <a:r>
              <a:rPr lang="en-US" baseline="0" dirty="0" err="1" smtClean="0"/>
              <a:t>Matchmake</a:t>
            </a:r>
            <a:r>
              <a:rPr lang="en-US" baseline="0" dirty="0" smtClean="0"/>
              <a:t> = matching employee types to the right hotels</a:t>
            </a:r>
          </a:p>
          <a:p>
            <a:endParaRPr lang="en-US" baseline="0" dirty="0" smtClean="0"/>
          </a:p>
          <a:p>
            <a:r>
              <a:rPr lang="en-US" baseline="0" dirty="0" smtClean="0"/>
              <a:t>Some of these statements are a reflection of projects underway – such as Liz becoming a team – moving from farmers to hunters and farmers.</a:t>
            </a:r>
          </a:p>
          <a:p>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Operationalize</a:t>
            </a:r>
            <a:r>
              <a:rPr lang="en-US" baseline="0" dirty="0" smtClean="0"/>
              <a:t> marketing and sales engine</a:t>
            </a:r>
          </a:p>
          <a:p>
            <a:endParaRPr lang="en-US" baseline="0" dirty="0" smtClean="0"/>
          </a:p>
          <a:p>
            <a:r>
              <a:rPr lang="en-US" baseline="0" dirty="0" smtClean="0"/>
              <a:t>Client Deployment Methodology – is the process to penetrate new clients during and after the </a:t>
            </a:r>
            <a:r>
              <a:rPr lang="en-US" baseline="0" dirty="0" err="1" smtClean="0"/>
              <a:t>onboarding</a:t>
            </a:r>
            <a:r>
              <a:rPr lang="en-US" baseline="0" dirty="0" smtClean="0"/>
              <a:t> – and developing referrals from the client companies.</a:t>
            </a:r>
          </a:p>
          <a:p>
            <a:endParaRPr lang="en-US" dirty="0" smtClean="0"/>
          </a:p>
          <a:p>
            <a:r>
              <a:rPr lang="en-US" dirty="0" smtClean="0"/>
              <a:t>This</a:t>
            </a:r>
            <a:r>
              <a:rPr lang="en-US" baseline="0" dirty="0" smtClean="0"/>
              <a:t> section is about the specific recommendations in the plan.  Here’s where we want you to share if you think we are off base and you are not interested in this tactic or recommendation.</a:t>
            </a:r>
            <a:endParaRPr lang="en-US" dirty="0" smtClean="0"/>
          </a:p>
          <a:p>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a:t>
            </a:r>
            <a:r>
              <a:rPr lang="en-US" baseline="0" dirty="0" smtClean="0"/>
              <a:t> we first started talk about the marketing process – Mike wanted a research project to find out why our customers leave. I’m glad we didn’t do that survey then.  Because we are so much more clear about what we need  - I’m going to purpose that we do part of that program now.</a:t>
            </a:r>
          </a:p>
          <a:p>
            <a:endParaRPr lang="en-US" baseline="0" dirty="0" smtClean="0"/>
          </a:p>
          <a:p>
            <a:r>
              <a:rPr lang="en-US" baseline="0" dirty="0" smtClean="0"/>
              <a:t>I don’t think we need to talk to customers that have left – unless it’s a couple isolated ones for a specific reason.</a:t>
            </a:r>
          </a:p>
          <a:p>
            <a:endParaRPr lang="en-US" baseline="0" dirty="0" smtClean="0"/>
          </a:p>
          <a:p>
            <a:r>
              <a:rPr lang="en-US" baseline="0" dirty="0" smtClean="0"/>
              <a:t>We want to talk to customers of each size and look for ways to onboard and penetrate clients more effectively.</a:t>
            </a:r>
          </a:p>
          <a:p>
            <a:r>
              <a:rPr lang="en-US" baseline="0" dirty="0" smtClean="0"/>
              <a:t>The outcome should be self funding – because we can go after more business within current customers that we’re not capturing now.</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We’re going to have Hunters and Gathers and Farmers</a:t>
            </a:r>
          </a:p>
          <a:p>
            <a:r>
              <a:rPr lang="en-US" dirty="0" smtClean="0"/>
              <a:t>On our Whale</a:t>
            </a:r>
            <a:r>
              <a:rPr lang="en-US" baseline="0" dirty="0" smtClean="0"/>
              <a:t> hunting teams.</a:t>
            </a:r>
          </a:p>
          <a:p>
            <a:endParaRPr lang="en-US" dirty="0" smtClean="0"/>
          </a:p>
          <a:p>
            <a:r>
              <a:rPr lang="en-US" dirty="0" smtClean="0"/>
              <a:t>Profiling team (gatherers) in Liz’s department</a:t>
            </a:r>
          </a:p>
          <a:p>
            <a:endParaRPr lang="en-US" dirty="0" smtClean="0"/>
          </a:p>
          <a:p>
            <a:r>
              <a:rPr lang="en-US" dirty="0" smtClean="0"/>
              <a:t>Profiling system works like this… each industry, subsector, company resides on the CRM or intranet with sections that are each groups’ responsibility. The researchers and profilers add their information from the outside… from the inside, finance adds historical data from</a:t>
            </a:r>
            <a:r>
              <a:rPr lang="en-US" baseline="0" dirty="0" smtClean="0"/>
              <a:t> similar existing clients, other departments add information they have specific to the profile and making the sale… ultimately, the customized solutions and benefits sales packets are generated from this collaboration</a:t>
            </a:r>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u="sng" dirty="0" smtClean="0">
                <a:solidFill>
                  <a:srgbClr val="FF0000"/>
                </a:solidFill>
              </a:rPr>
              <a:t>And even quality of communication and marketing tools and tactics </a:t>
            </a:r>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Position</a:t>
            </a:r>
            <a:r>
              <a:rPr lang="en-US" baseline="0" dirty="0" smtClean="0"/>
              <a:t> the site as “all the big companies are already doing this… I’d better get on board!”</a:t>
            </a:r>
          </a:p>
          <a:p>
            <a:r>
              <a:rPr lang="en-US" baseline="0" dirty="0" smtClean="0"/>
              <a:t>Ways to self-educate</a:t>
            </a:r>
          </a:p>
          <a:p>
            <a:r>
              <a:rPr lang="en-US" baseline="0" dirty="0" smtClean="0"/>
              <a:t>Ajax &gt; way to integrate interactive web applications/software into sites and functionality</a:t>
            </a:r>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Position</a:t>
            </a:r>
            <a:r>
              <a:rPr lang="en-US" baseline="0" dirty="0" smtClean="0"/>
              <a:t> the site as “all the big companies are already doing this… I’d better get on board!”</a:t>
            </a:r>
          </a:p>
          <a:p>
            <a:r>
              <a:rPr lang="en-US" baseline="0" dirty="0" smtClean="0"/>
              <a:t>Ways to self-educate</a:t>
            </a:r>
          </a:p>
          <a:p>
            <a:r>
              <a:rPr lang="en-US" baseline="0" dirty="0" smtClean="0"/>
              <a:t>Ajax &gt; way to integrate interactive web applications/software into sites and functionality</a:t>
            </a:r>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A2C1D2-7450-4E10-96B0-39D850BBF6C4}" type="slidenum">
              <a:rPr lang="en-US" smtClean="0"/>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8A2C1D2-7450-4E10-96B0-39D850BBF6C4}" type="slidenum">
              <a:rPr lang="en-US" smtClean="0"/>
              <a:pPr/>
              <a:t>62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
        <p:nvSpPr>
          <p:cNvPr id="8" name="Date Placeholder 7"/>
          <p:cNvSpPr>
            <a:spLocks noGrp="1"/>
          </p:cNvSpPr>
          <p:nvPr>
            <p:ph type="dt" sz="half" idx="10"/>
          </p:nvPr>
        </p:nvSpPr>
        <p:spPr/>
        <p:txBody>
          <a:bodyPr/>
          <a:lstStyle/>
          <a:p>
            <a:fld id="{D81A1BB8-3F59-4AE5-93EF-95D2256691C7}" type="datetime1">
              <a:rPr lang="en-US" smtClean="0"/>
              <a:pPr/>
              <a:t>11/6/2015</a:t>
            </a:fld>
            <a:endParaRPr lang="en-US"/>
          </a:p>
        </p:txBody>
      </p:sp>
      <p:sp>
        <p:nvSpPr>
          <p:cNvPr id="9" name="Slide Number Placeholder 8"/>
          <p:cNvSpPr>
            <a:spLocks noGrp="1"/>
          </p:cNvSpPr>
          <p:nvPr>
            <p:ph type="sldNum" sz="quarter" idx="11"/>
          </p:nvPr>
        </p:nvSpPr>
        <p:spPr/>
        <p:txBody>
          <a:bodyPr/>
          <a:lstStyle/>
          <a:p>
            <a:fld id="{A7D728F6-DD7B-4213-BEB0-C9940AA5AF17}"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7F0321-5E18-4BD2-8259-C643697B0507}" type="datetime1">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D728F6-DD7B-4213-BEB0-C9940AA5AF1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7CFC5D-3AEF-42FC-90F6-EE1ECF57C6CD}" type="datetime1">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D728F6-DD7B-4213-BEB0-C9940AA5AF1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E926F5-A8A9-4973-8DB5-81AD3D90ED70}" type="datetime1">
              <a:rPr lang="en-US" smtClean="0"/>
              <a:pPr/>
              <a:t>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D728F6-DD7B-4213-BEB0-C9940AA5AF1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D7FC947-63E8-4222-800F-FA403B523730}" type="datetime1">
              <a:rPr lang="en-US" smtClean="0"/>
              <a:pPr/>
              <a:t>11/6/2015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D728F6-DD7B-4213-BEB0-C9940AA5AF1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A68B1D-F3D1-4AC2-BC50-B10DE892C351}" type="datetime1">
              <a:rPr lang="en-US" smtClean="0"/>
              <a:pPr/>
              <a:t>11/6/2015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D728F6-DD7B-4213-BEB0-C9940AA5AF1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01E5A-027A-44BE-816B-8E6D83D18A59}" type="datetime1">
              <a:rPr lang="en-US" smtClean="0"/>
              <a:pPr/>
              <a:t>11/6/2015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D728F6-DD7B-4213-BEB0-C9940AA5AF1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54CF60-6B51-4F7B-ABA3-99FE823AB775}" type="datetime1">
              <a:rPr lang="en-US" smtClean="0"/>
              <a:pPr/>
              <a:t>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D728F6-DD7B-4213-BEB0-C9940AA5AF1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81DA69-D261-4F30-8345-C89336529947}" type="datetime1">
              <a:rPr lang="en-US" smtClean="0"/>
              <a:pPr/>
              <a:t>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D728F6-DD7B-4213-BEB0-C9940AA5AF1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798D78-FA7C-48A7-A3E4-70F74CD1A9A3}" type="datetime1">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D728F6-DD7B-4213-BEB0-C9940AA5AF1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064CE-AC7E-4835-8238-C1C4E840DCD7}" type="datetime1">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D728F6-DD7B-4213-BEB0-C9940AA5AF1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C26A3C-ADB4-48CB-ABE3-518324DBD2DF}" type="datetime1">
              <a:rPr lang="en-US" smtClean="0"/>
              <a:pPr/>
              <a:t>11/6/2015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D728F6-DD7B-4213-BEB0-C9940AA5AF1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gif"/></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3.gif"/></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gi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gif"/></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3.gif"/></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3.gif"/></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3.gif"/></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gif"/></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gif"/></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gif"/></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3.gif"/></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3.gif"/></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3.gif"/></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3.gif"/></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3.gif"/></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3.gif"/></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3.gif"/><Relationship Id="rId4" Type="http://schemas.openxmlformats.org/officeDocument/2006/relationships/image" Target="../media/image21.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3.gif"/></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3.gif"/></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 y="0"/>
            <a:ext cx="9144000" cy="6931306"/>
          </a:xfrm>
          <a:prstGeom prst="rect">
            <a:avLst/>
          </a:prstGeom>
        </p:spPr>
      </p:pic>
      <p:sp>
        <p:nvSpPr>
          <p:cNvPr id="2" name="Title 1"/>
          <p:cNvSpPr>
            <a:spLocks noGrp="1"/>
          </p:cNvSpPr>
          <p:nvPr>
            <p:ph type="ctrTitle"/>
          </p:nvPr>
        </p:nvSpPr>
        <p:spPr>
          <a:xfrm>
            <a:off x="685800" y="2873375"/>
            <a:ext cx="7772400" cy="1470025"/>
          </a:xfrm>
        </p:spPr>
        <p:txBody>
          <a:bodyPr>
            <a:normAutofit fontScale="90000"/>
          </a:bodyPr>
          <a:lstStyle/>
          <a:p>
            <a:r>
              <a:rPr lang="en-US" sz="4900" b="1" dirty="0" smtClean="0">
                <a:solidFill>
                  <a:schemeClr val="tx2">
                    <a:lumMod val="50000"/>
                  </a:schemeClr>
                </a:solidFill>
              </a:rPr>
              <a:t>CREATIVE LODGING SOLUTIONS</a:t>
            </a:r>
            <a:r>
              <a:rPr lang="en-US" dirty="0">
                <a:solidFill>
                  <a:schemeClr val="tx2">
                    <a:lumMod val="50000"/>
                  </a:schemeClr>
                </a:solidFill>
              </a:rPr>
              <a:t/>
            </a:r>
            <a:br>
              <a:rPr lang="en-US" dirty="0">
                <a:solidFill>
                  <a:schemeClr val="tx2">
                    <a:lumMod val="50000"/>
                  </a:schemeClr>
                </a:solidFill>
              </a:rPr>
            </a:br>
            <a:r>
              <a:rPr lang="en-US" dirty="0">
                <a:solidFill>
                  <a:schemeClr val="tx2">
                    <a:lumMod val="50000"/>
                  </a:schemeClr>
                </a:solidFill>
              </a:rPr>
              <a:t>Marketing</a:t>
            </a:r>
            <a:br>
              <a:rPr lang="en-US" dirty="0">
                <a:solidFill>
                  <a:schemeClr val="tx2">
                    <a:lumMod val="50000"/>
                  </a:schemeClr>
                </a:solidFill>
              </a:rPr>
            </a:br>
            <a:r>
              <a:rPr lang="en-US" dirty="0">
                <a:solidFill>
                  <a:schemeClr val="tx2">
                    <a:lumMod val="60000"/>
                    <a:lumOff val="40000"/>
                  </a:schemeClr>
                </a:solidFill>
              </a:rPr>
              <a:t>Sales</a:t>
            </a:r>
            <a:r>
              <a:rPr lang="en-US" dirty="0">
                <a:solidFill>
                  <a:schemeClr val="tx2">
                    <a:lumMod val="50000"/>
                  </a:schemeClr>
                </a:solidFill>
              </a:rPr>
              <a:t/>
            </a:r>
            <a:br>
              <a:rPr lang="en-US" dirty="0">
                <a:solidFill>
                  <a:schemeClr val="tx2">
                    <a:lumMod val="50000"/>
                  </a:schemeClr>
                </a:solidFill>
              </a:rPr>
            </a:br>
            <a:r>
              <a:rPr lang="en-US" dirty="0">
                <a:solidFill>
                  <a:schemeClr val="tx2">
                    <a:lumMod val="40000"/>
                    <a:lumOff val="60000"/>
                  </a:schemeClr>
                </a:solidFill>
              </a:rPr>
              <a:t>Operations</a:t>
            </a:r>
            <a:r>
              <a:rPr lang="en-US" dirty="0">
                <a:solidFill>
                  <a:schemeClr val="tx2">
                    <a:lumMod val="50000"/>
                  </a:schemeClr>
                </a:solidFill>
              </a:rPr>
              <a:t/>
            </a:r>
            <a:br>
              <a:rPr lang="en-US" dirty="0">
                <a:solidFill>
                  <a:schemeClr val="tx2">
                    <a:lumMod val="50000"/>
                  </a:schemeClr>
                </a:solidFill>
              </a:rPr>
            </a:br>
            <a:r>
              <a:rPr lang="en-US" dirty="0" smtClean="0">
                <a:solidFill>
                  <a:schemeClr val="tx2">
                    <a:lumMod val="20000"/>
                    <a:lumOff val="80000"/>
                  </a:schemeClr>
                </a:solidFill>
              </a:rPr>
              <a:t>and </a:t>
            </a:r>
            <a:r>
              <a:rPr lang="en-US" dirty="0">
                <a:solidFill>
                  <a:schemeClr val="tx2">
                    <a:lumMod val="20000"/>
                    <a:lumOff val="80000"/>
                  </a:schemeClr>
                </a:solidFill>
              </a:rPr>
              <a:t>Internal Communications</a:t>
            </a:r>
            <a:r>
              <a:rPr lang="en-US" dirty="0">
                <a:solidFill>
                  <a:schemeClr val="tx2">
                    <a:lumMod val="50000"/>
                  </a:schemeClr>
                </a:solidFill>
              </a:rPr>
              <a:t/>
            </a:r>
            <a:br>
              <a:rPr lang="en-US" dirty="0">
                <a:solidFill>
                  <a:schemeClr val="tx2">
                    <a:lumMod val="50000"/>
                  </a:schemeClr>
                </a:solidFill>
              </a:rPr>
            </a:br>
            <a:r>
              <a:rPr lang="en-US" sz="4900" b="1" dirty="0" smtClean="0">
                <a:solidFill>
                  <a:schemeClr val="tx2">
                    <a:lumMod val="50000"/>
                  </a:schemeClr>
                </a:solidFill>
              </a:rPr>
              <a:t>PLAN</a:t>
            </a:r>
            <a:r>
              <a:rPr lang="en-US" dirty="0"/>
              <a:t/>
            </a:r>
            <a:br>
              <a:rPr lang="en-US" dirty="0"/>
            </a:br>
            <a:endParaRPr lang="en-US" dirty="0"/>
          </a:p>
        </p:txBody>
      </p:sp>
      <p:sp>
        <p:nvSpPr>
          <p:cNvPr id="5" name="Slide Number Placeholder 4"/>
          <p:cNvSpPr>
            <a:spLocks noGrp="1"/>
          </p:cNvSpPr>
          <p:nvPr>
            <p:ph type="sldNum" sz="quarter" idx="11"/>
          </p:nvPr>
        </p:nvSpPr>
        <p:spPr/>
        <p:txBody>
          <a:bodyPr/>
          <a:lstStyle/>
          <a:p>
            <a:fld id="{A7D728F6-DD7B-4213-BEB0-C9940AA5AF17}"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1143000"/>
            <a:ext cx="5867400" cy="4739759"/>
          </a:xfrm>
          <a:prstGeom prst="rect">
            <a:avLst/>
          </a:prstGeom>
          <a:noFill/>
        </p:spPr>
        <p:txBody>
          <a:bodyPr wrap="square" rtlCol="0">
            <a:spAutoFit/>
          </a:bodyPr>
          <a:lstStyle/>
          <a:p>
            <a:r>
              <a:rPr lang="en-US" dirty="0">
                <a:solidFill>
                  <a:schemeClr val="tx2">
                    <a:lumMod val="50000"/>
                  </a:schemeClr>
                </a:solidFill>
              </a:rPr>
              <a:t>Brought to you by</a:t>
            </a:r>
          </a:p>
          <a:p>
            <a:endParaRPr lang="en-US" dirty="0" smtClean="0">
              <a:solidFill>
                <a:schemeClr val="tx2">
                  <a:lumMod val="50000"/>
                </a:schemeClr>
              </a:solidFill>
            </a:endParaRPr>
          </a:p>
          <a:p>
            <a:r>
              <a:rPr lang="en-US" sz="4000" dirty="0" smtClean="0">
                <a:solidFill>
                  <a:schemeClr val="tx2">
                    <a:lumMod val="50000"/>
                  </a:schemeClr>
                </a:solidFill>
              </a:rPr>
              <a:t>MetaOps</a:t>
            </a:r>
            <a:endParaRPr lang="en-US" sz="4000" dirty="0">
              <a:solidFill>
                <a:schemeClr val="tx2">
                  <a:lumMod val="50000"/>
                </a:schemeClr>
              </a:solidFill>
            </a:endParaRPr>
          </a:p>
          <a:p>
            <a:endParaRPr lang="en-US" i="1" dirty="0" smtClean="0">
              <a:solidFill>
                <a:schemeClr val="tx2">
                  <a:lumMod val="50000"/>
                </a:schemeClr>
              </a:solidFill>
            </a:endParaRPr>
          </a:p>
          <a:p>
            <a:r>
              <a:rPr lang="en-US" i="1" dirty="0" smtClean="0">
                <a:solidFill>
                  <a:schemeClr val="tx2">
                    <a:lumMod val="50000"/>
                  </a:schemeClr>
                </a:solidFill>
              </a:rPr>
              <a:t>We </a:t>
            </a:r>
            <a:r>
              <a:rPr lang="en-US" i="1" dirty="0">
                <a:solidFill>
                  <a:schemeClr val="tx2">
                    <a:lumMod val="50000"/>
                  </a:schemeClr>
                </a:solidFill>
              </a:rPr>
              <a:t>provide business process solutions and tools enabling you to achieve and sustain measurable growth and profit through execution of holistic positioning strategies and tactics</a:t>
            </a:r>
            <a:r>
              <a:rPr lang="en-US" i="1" dirty="0" smtClean="0">
                <a:solidFill>
                  <a:schemeClr val="tx2">
                    <a:lumMod val="50000"/>
                  </a:schemeClr>
                </a:solidFill>
              </a:rPr>
              <a:t>.</a:t>
            </a:r>
          </a:p>
          <a:p>
            <a:endParaRPr lang="en-US" i="1" dirty="0" smtClean="0">
              <a:solidFill>
                <a:schemeClr val="tx2">
                  <a:lumMod val="50000"/>
                </a:schemeClr>
              </a:solidFill>
            </a:endParaRPr>
          </a:p>
          <a:p>
            <a:r>
              <a:rPr lang="en-US" i="1" dirty="0" smtClean="0">
                <a:solidFill>
                  <a:schemeClr val="tx2">
                    <a:lumMod val="50000"/>
                  </a:schemeClr>
                </a:solidFill>
              </a:rPr>
              <a:t>We partner with you to uncover and analyze best practices and tools for growth, profitability and sustainability. Then we work with you to create the tools for optimizing effective implementation, and train your team to use them effectively. </a:t>
            </a:r>
          </a:p>
          <a:p>
            <a:endParaRPr lang="en-US" i="1" dirty="0" smtClean="0">
              <a:solidFill>
                <a:schemeClr val="tx2">
                  <a:lumMod val="50000"/>
                </a:schemeClr>
              </a:solidFill>
            </a:endParaRPr>
          </a:p>
          <a:p>
            <a:r>
              <a:rPr lang="en-US" sz="2800" i="1" dirty="0" smtClean="0">
                <a:solidFill>
                  <a:schemeClr val="tx2">
                    <a:lumMod val="50000"/>
                  </a:schemeClr>
                </a:solidFill>
              </a:rPr>
              <a:t>We </a:t>
            </a:r>
            <a:r>
              <a:rPr lang="en-US" sz="2800" i="1" dirty="0" err="1" smtClean="0">
                <a:solidFill>
                  <a:schemeClr val="tx2">
                    <a:lumMod val="50000"/>
                  </a:schemeClr>
                </a:solidFill>
              </a:rPr>
              <a:t>operationalize</a:t>
            </a:r>
            <a:r>
              <a:rPr lang="en-US" sz="2800" i="1" dirty="0" smtClean="0">
                <a:solidFill>
                  <a:schemeClr val="tx2">
                    <a:lumMod val="50000"/>
                  </a:schemeClr>
                </a:solidFill>
              </a:rPr>
              <a:t> marketing.</a:t>
            </a:r>
            <a:endParaRPr lang="en-US" sz="2800" dirty="0">
              <a:solidFill>
                <a:schemeClr val="tx2">
                  <a:lumMod val="50000"/>
                </a:schemeClr>
              </a:solidFill>
            </a:endParaRPr>
          </a:p>
          <a:p>
            <a:endParaRPr lang="en-US" dirty="0">
              <a:solidFill>
                <a:schemeClr val="tx2">
                  <a:lumMod val="50000"/>
                </a:schemeClr>
              </a:solidFill>
            </a:endParaRPr>
          </a:p>
        </p:txBody>
      </p:sp>
      <p:sp>
        <p:nvSpPr>
          <p:cNvPr id="6" name="Slide Number Placeholder 5"/>
          <p:cNvSpPr>
            <a:spLocks noGrp="1"/>
          </p:cNvSpPr>
          <p:nvPr>
            <p:ph type="sldNum" sz="quarter" idx="11"/>
          </p:nvPr>
        </p:nvSpPr>
        <p:spPr/>
        <p:txBody>
          <a:bodyPr/>
          <a:lstStyle/>
          <a:p>
            <a:fld id="{A7D728F6-DD7B-4213-BEB0-C9940AA5AF17}"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1143000"/>
            <a:ext cx="5867400" cy="4524315"/>
          </a:xfrm>
          <a:prstGeom prst="rect">
            <a:avLst/>
          </a:prstGeom>
          <a:noFill/>
        </p:spPr>
        <p:txBody>
          <a:bodyPr wrap="square" rtlCol="0">
            <a:spAutoFit/>
          </a:bodyPr>
          <a:lstStyle/>
          <a:p>
            <a:r>
              <a:rPr lang="en-US" sz="2800" dirty="0">
                <a:solidFill>
                  <a:schemeClr val="tx2">
                    <a:lumMod val="50000"/>
                  </a:schemeClr>
                </a:solidFill>
              </a:rPr>
              <a:t>Now over 100 pages, and a document of actionable tactics </a:t>
            </a:r>
            <a:r>
              <a:rPr lang="en-US" dirty="0">
                <a:solidFill>
                  <a:schemeClr val="tx2">
                    <a:lumMod val="50000"/>
                  </a:schemeClr>
                </a:solidFill>
              </a:rPr>
              <a:t>born of collaboration, teamwork, and strategic research and planning, the CLS repositioning plan is ready for implementation and evolution.</a:t>
            </a:r>
          </a:p>
          <a:p>
            <a:endParaRPr lang="en-US" dirty="0" smtClean="0">
              <a:solidFill>
                <a:schemeClr val="tx2">
                  <a:lumMod val="50000"/>
                </a:schemeClr>
              </a:solidFill>
            </a:endParaRPr>
          </a:p>
          <a:p>
            <a:r>
              <a:rPr lang="en-US" dirty="0" smtClean="0">
                <a:solidFill>
                  <a:schemeClr val="tx2">
                    <a:lumMod val="50000"/>
                  </a:schemeClr>
                </a:solidFill>
              </a:rPr>
              <a:t>Through </a:t>
            </a:r>
            <a:r>
              <a:rPr lang="en-US" dirty="0">
                <a:solidFill>
                  <a:schemeClr val="tx2">
                    <a:lumMod val="50000"/>
                  </a:schemeClr>
                </a:solidFill>
              </a:rPr>
              <a:t>the course of its development, we’ve  shed new light on how to </a:t>
            </a:r>
            <a:r>
              <a:rPr lang="en-US" sz="2400" dirty="0">
                <a:solidFill>
                  <a:schemeClr val="tx2">
                    <a:lumMod val="50000"/>
                  </a:schemeClr>
                </a:solidFill>
              </a:rPr>
              <a:t>systemically and systematically reposition CLS as the go-to for extended-stay business </a:t>
            </a:r>
            <a:r>
              <a:rPr lang="en-US" sz="2400" dirty="0" smtClean="0">
                <a:solidFill>
                  <a:schemeClr val="tx2">
                    <a:lumMod val="50000"/>
                  </a:schemeClr>
                </a:solidFill>
              </a:rPr>
              <a:t>lodging.</a:t>
            </a:r>
          </a:p>
          <a:p>
            <a:endParaRPr lang="en-US" sz="2400" dirty="0">
              <a:solidFill>
                <a:schemeClr val="tx2">
                  <a:lumMod val="50000"/>
                </a:schemeClr>
              </a:solidFill>
            </a:endParaRPr>
          </a:p>
          <a:p>
            <a:r>
              <a:rPr lang="en-US" dirty="0" smtClean="0">
                <a:solidFill>
                  <a:schemeClr val="tx2">
                    <a:lumMod val="50000"/>
                  </a:schemeClr>
                </a:solidFill>
              </a:rPr>
              <a:t>We’ve also determined </a:t>
            </a:r>
            <a:r>
              <a:rPr lang="en-US" dirty="0">
                <a:solidFill>
                  <a:schemeClr val="tx2">
                    <a:lumMod val="50000"/>
                  </a:schemeClr>
                </a:solidFill>
              </a:rPr>
              <a:t>that CLS is </a:t>
            </a:r>
            <a:r>
              <a:rPr lang="en-US" sz="2800" dirty="0">
                <a:solidFill>
                  <a:schemeClr val="tx2">
                    <a:lumMod val="50000"/>
                  </a:schemeClr>
                </a:solidFill>
              </a:rPr>
              <a:t>much more </a:t>
            </a:r>
            <a:r>
              <a:rPr lang="en-US" dirty="0">
                <a:solidFill>
                  <a:schemeClr val="tx2">
                    <a:lumMod val="50000"/>
                  </a:schemeClr>
                </a:solidFill>
              </a:rPr>
              <a:t>than a corporate travel and lodging </a:t>
            </a:r>
            <a:r>
              <a:rPr lang="en-US" dirty="0" smtClean="0">
                <a:solidFill>
                  <a:schemeClr val="tx2">
                    <a:lumMod val="50000"/>
                  </a:schemeClr>
                </a:solidFill>
              </a:rPr>
              <a:t>expert…</a:t>
            </a:r>
            <a:endParaRPr lang="en-US" dirty="0">
              <a:solidFill>
                <a:schemeClr val="tx2">
                  <a:lumMod val="50000"/>
                </a:schemeClr>
              </a:solidFill>
            </a:endParaRPr>
          </a:p>
        </p:txBody>
      </p:sp>
      <p:sp>
        <p:nvSpPr>
          <p:cNvPr id="7" name="Slide Number Placeholder 6"/>
          <p:cNvSpPr>
            <a:spLocks noGrp="1"/>
          </p:cNvSpPr>
          <p:nvPr>
            <p:ph type="sldNum" sz="quarter" idx="11"/>
          </p:nvPr>
        </p:nvSpPr>
        <p:spPr/>
        <p:txBody>
          <a:bodyPr/>
          <a:lstStyle/>
          <a:p>
            <a:fld id="{A7D728F6-DD7B-4213-BEB0-C9940AA5AF17}"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1143000"/>
            <a:ext cx="5867400" cy="4524315"/>
          </a:xfrm>
          <a:prstGeom prst="rect">
            <a:avLst/>
          </a:prstGeom>
          <a:noFill/>
        </p:spPr>
        <p:txBody>
          <a:bodyPr wrap="square" rtlCol="0">
            <a:spAutoFit/>
          </a:bodyPr>
          <a:lstStyle/>
          <a:p>
            <a:pPr marL="465138" indent="-465138"/>
            <a:r>
              <a:rPr lang="en-US" sz="2400" dirty="0" smtClean="0">
                <a:solidFill>
                  <a:schemeClr val="tx2">
                    <a:lumMod val="50000"/>
                  </a:schemeClr>
                </a:solidFill>
              </a:rPr>
              <a:t>MetaOps has determined that CLS is also…</a:t>
            </a:r>
          </a:p>
          <a:p>
            <a:pPr marL="465138" indent="-465138">
              <a:buBlip>
                <a:blip r:embed="rId4"/>
              </a:buBlip>
            </a:pPr>
            <a:r>
              <a:rPr lang="en-US" sz="2400" dirty="0" smtClean="0">
                <a:solidFill>
                  <a:schemeClr val="tx2">
                    <a:lumMod val="50000"/>
                  </a:schemeClr>
                </a:solidFill>
              </a:rPr>
              <a:t>A </a:t>
            </a:r>
            <a:r>
              <a:rPr lang="en-US" sz="2400" dirty="0">
                <a:solidFill>
                  <a:schemeClr val="tx2">
                    <a:lumMod val="50000"/>
                  </a:schemeClr>
                </a:solidFill>
              </a:rPr>
              <a:t>matchmaking company… connecting the right hotel partners to the right client companies</a:t>
            </a:r>
          </a:p>
          <a:p>
            <a:pPr marL="465138" indent="-465138">
              <a:buBlip>
                <a:blip r:embed="rId4"/>
              </a:buBlip>
            </a:pPr>
            <a:r>
              <a:rPr lang="en-US" sz="2400" dirty="0">
                <a:solidFill>
                  <a:schemeClr val="tx2">
                    <a:lumMod val="50000"/>
                  </a:schemeClr>
                </a:solidFill>
              </a:rPr>
              <a:t>A corporate travel management team partner for each client company</a:t>
            </a:r>
          </a:p>
          <a:p>
            <a:pPr marL="465138" indent="-465138">
              <a:buBlip>
                <a:blip r:embed="rId4"/>
              </a:buBlip>
            </a:pPr>
            <a:r>
              <a:rPr lang="en-US" sz="2400" dirty="0">
                <a:solidFill>
                  <a:schemeClr val="tx2">
                    <a:lumMod val="50000"/>
                  </a:schemeClr>
                </a:solidFill>
              </a:rPr>
              <a:t>A business process outsourcing provider</a:t>
            </a:r>
          </a:p>
          <a:p>
            <a:pPr marL="465138" indent="-465138">
              <a:buBlip>
                <a:blip r:embed="rId4"/>
              </a:buBlip>
            </a:pPr>
            <a:r>
              <a:rPr lang="en-US" sz="2400" dirty="0">
                <a:solidFill>
                  <a:schemeClr val="tx2">
                    <a:lumMod val="50000"/>
                  </a:schemeClr>
                </a:solidFill>
              </a:rPr>
              <a:t>An expense management division for client business travel divisions, and</a:t>
            </a:r>
          </a:p>
          <a:p>
            <a:pPr marL="465138" indent="-465138">
              <a:buBlip>
                <a:blip r:embed="rId4"/>
              </a:buBlip>
            </a:pPr>
            <a:r>
              <a:rPr lang="en-US" sz="2400" dirty="0">
                <a:solidFill>
                  <a:schemeClr val="tx2">
                    <a:lumMod val="50000"/>
                  </a:schemeClr>
                </a:solidFill>
              </a:rPr>
              <a:t>A company with the culture to care not only for client companies, but the people who work for them in the field</a:t>
            </a:r>
          </a:p>
        </p:txBody>
      </p:sp>
      <p:sp>
        <p:nvSpPr>
          <p:cNvPr id="7" name="Slide Number Placeholder 6"/>
          <p:cNvSpPr>
            <a:spLocks noGrp="1"/>
          </p:cNvSpPr>
          <p:nvPr>
            <p:ph type="sldNum" sz="quarter" idx="11"/>
          </p:nvPr>
        </p:nvSpPr>
        <p:spPr/>
        <p:txBody>
          <a:bodyPr/>
          <a:lstStyle/>
          <a:p>
            <a:fld id="{A7D728F6-DD7B-4213-BEB0-C9940AA5AF17}"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1143000"/>
            <a:ext cx="5867400" cy="3046988"/>
          </a:xfrm>
          <a:prstGeom prst="rect">
            <a:avLst/>
          </a:prstGeom>
          <a:noFill/>
        </p:spPr>
        <p:txBody>
          <a:bodyPr wrap="square" rtlCol="0">
            <a:spAutoFit/>
          </a:bodyPr>
          <a:lstStyle/>
          <a:p>
            <a:r>
              <a:rPr lang="en-US" sz="2400" dirty="0">
                <a:solidFill>
                  <a:schemeClr val="tx2">
                    <a:lumMod val="50000"/>
                  </a:schemeClr>
                </a:solidFill>
              </a:rPr>
              <a:t>CLS is, above all, an innovative, consultative </a:t>
            </a:r>
            <a:r>
              <a:rPr lang="en-US" sz="2400" b="1" dirty="0">
                <a:solidFill>
                  <a:schemeClr val="tx2">
                    <a:lumMod val="50000"/>
                  </a:schemeClr>
                </a:solidFill>
              </a:rPr>
              <a:t>solutions provider </a:t>
            </a:r>
            <a:r>
              <a:rPr lang="en-US" sz="2400" dirty="0">
                <a:solidFill>
                  <a:schemeClr val="tx2">
                    <a:lumMod val="50000"/>
                  </a:schemeClr>
                </a:solidFill>
              </a:rPr>
              <a:t>with an expertise in the travel industry.</a:t>
            </a:r>
          </a:p>
          <a:p>
            <a:endParaRPr lang="en-US" sz="2400" dirty="0" smtClean="0">
              <a:solidFill>
                <a:schemeClr val="tx2">
                  <a:lumMod val="50000"/>
                </a:schemeClr>
              </a:solidFill>
            </a:endParaRPr>
          </a:p>
          <a:p>
            <a:endParaRPr lang="en-US" sz="2400" dirty="0">
              <a:solidFill>
                <a:schemeClr val="tx2">
                  <a:lumMod val="50000"/>
                </a:schemeClr>
              </a:solidFill>
            </a:endParaRPr>
          </a:p>
          <a:p>
            <a:r>
              <a:rPr lang="en-US" sz="2400" dirty="0" smtClean="0">
                <a:solidFill>
                  <a:schemeClr val="tx2">
                    <a:lumMod val="50000"/>
                  </a:schemeClr>
                </a:solidFill>
              </a:rPr>
              <a:t>…Now, let’s take a few minutes to do a quick recap of what MetaOps unearthed about CLS’s growth and profit potential…</a:t>
            </a:r>
            <a:endParaRPr lang="en-US" sz="2400" dirty="0">
              <a:solidFill>
                <a:schemeClr val="tx2">
                  <a:lumMod val="50000"/>
                </a:schemeClr>
              </a:solidFill>
            </a:endParaRPr>
          </a:p>
        </p:txBody>
      </p:sp>
      <p:sp>
        <p:nvSpPr>
          <p:cNvPr id="7" name="Slide Number Placeholder 6"/>
          <p:cNvSpPr>
            <a:spLocks noGrp="1"/>
          </p:cNvSpPr>
          <p:nvPr>
            <p:ph type="sldNum" sz="quarter" idx="11"/>
          </p:nvPr>
        </p:nvSpPr>
        <p:spPr/>
        <p:txBody>
          <a:bodyPr/>
          <a:lstStyle/>
          <a:p>
            <a:fld id="{A7D728F6-DD7B-4213-BEB0-C9940AA5AF17}"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1143000"/>
            <a:ext cx="5867400" cy="4708981"/>
          </a:xfrm>
          <a:prstGeom prst="rect">
            <a:avLst/>
          </a:prstGeom>
          <a:noFill/>
        </p:spPr>
        <p:txBody>
          <a:bodyPr wrap="square" rtlCol="0">
            <a:spAutoFit/>
          </a:bodyPr>
          <a:lstStyle/>
          <a:p>
            <a:r>
              <a:rPr lang="en-US" sz="2800" dirty="0">
                <a:solidFill>
                  <a:schemeClr val="tx2">
                    <a:lumMod val="50000"/>
                  </a:schemeClr>
                </a:solidFill>
              </a:rPr>
              <a:t>Through </a:t>
            </a:r>
            <a:r>
              <a:rPr lang="en-US" sz="2800" dirty="0" smtClean="0">
                <a:solidFill>
                  <a:schemeClr val="tx2">
                    <a:lumMod val="50000"/>
                  </a:schemeClr>
                </a:solidFill>
              </a:rPr>
              <a:t>industry intelligence</a:t>
            </a:r>
            <a:r>
              <a:rPr lang="en-US" sz="2800" dirty="0">
                <a:solidFill>
                  <a:schemeClr val="tx2">
                    <a:lumMod val="50000"/>
                  </a:schemeClr>
                </a:solidFill>
              </a:rPr>
              <a:t>, we’ve determined that </a:t>
            </a:r>
            <a:endParaRPr lang="en-US" sz="2800" dirty="0" smtClean="0">
              <a:solidFill>
                <a:schemeClr val="tx2">
                  <a:lumMod val="50000"/>
                </a:schemeClr>
              </a:solidFill>
            </a:endParaRPr>
          </a:p>
          <a:p>
            <a:endParaRPr lang="en-US" sz="2800" dirty="0" smtClean="0">
              <a:solidFill>
                <a:schemeClr val="tx2">
                  <a:lumMod val="50000"/>
                </a:schemeClr>
              </a:solidFill>
            </a:endParaRPr>
          </a:p>
          <a:p>
            <a:pPr marL="465138" indent="-465138">
              <a:buFont typeface="Arial" pitchFamily="34" charset="0"/>
              <a:buChar char="•"/>
            </a:pPr>
            <a:r>
              <a:rPr lang="en-US" dirty="0" smtClean="0">
                <a:solidFill>
                  <a:schemeClr val="tx2">
                    <a:lumMod val="50000"/>
                  </a:schemeClr>
                </a:solidFill>
              </a:rPr>
              <a:t>There are no clear leaders in the extended-stay business lodging sector of the industry</a:t>
            </a:r>
          </a:p>
          <a:p>
            <a:pPr marL="465138" indent="-465138">
              <a:buFont typeface="Arial" pitchFamily="34" charset="0"/>
              <a:buChar char="•"/>
            </a:pPr>
            <a:endParaRPr lang="en-US" dirty="0" smtClean="0">
              <a:solidFill>
                <a:schemeClr val="tx2">
                  <a:lumMod val="50000"/>
                </a:schemeClr>
              </a:solidFill>
            </a:endParaRPr>
          </a:p>
          <a:p>
            <a:pPr marL="465138" indent="-465138">
              <a:buFont typeface="Arial" pitchFamily="34" charset="0"/>
              <a:buChar char="•"/>
            </a:pPr>
            <a:r>
              <a:rPr lang="en-US" dirty="0" smtClean="0">
                <a:solidFill>
                  <a:schemeClr val="tx2">
                    <a:lumMod val="50000"/>
                  </a:schemeClr>
                </a:solidFill>
              </a:rPr>
              <a:t>Travel-related businesses comprise the largest portion of internet commerce</a:t>
            </a:r>
          </a:p>
          <a:p>
            <a:pPr marL="465138" indent="-465138">
              <a:buFont typeface="Arial" pitchFamily="34" charset="0"/>
              <a:buChar char="•"/>
            </a:pPr>
            <a:endParaRPr lang="en-US" dirty="0" smtClean="0">
              <a:solidFill>
                <a:schemeClr val="tx2">
                  <a:lumMod val="50000"/>
                </a:schemeClr>
              </a:solidFill>
            </a:endParaRPr>
          </a:p>
          <a:p>
            <a:pPr marL="465138" indent="-465138">
              <a:buFont typeface="Arial" pitchFamily="34" charset="0"/>
              <a:buChar char="•"/>
            </a:pPr>
            <a:r>
              <a:rPr lang="en-US" dirty="0" smtClean="0">
                <a:solidFill>
                  <a:schemeClr val="tx2">
                    <a:lumMod val="50000"/>
                  </a:schemeClr>
                </a:solidFill>
              </a:rPr>
              <a:t>There are 90-million internet travel planners, 24% of whom use the internet for booking business travel</a:t>
            </a:r>
          </a:p>
          <a:p>
            <a:pPr marL="465138" indent="-465138">
              <a:buFont typeface="Arial" pitchFamily="34" charset="0"/>
              <a:buChar char="•"/>
            </a:pPr>
            <a:endParaRPr lang="en-US" dirty="0" smtClean="0">
              <a:solidFill>
                <a:schemeClr val="tx2">
                  <a:lumMod val="50000"/>
                </a:schemeClr>
              </a:solidFill>
            </a:endParaRPr>
          </a:p>
          <a:p>
            <a:pPr marL="465138" indent="-465138">
              <a:buFont typeface="Arial" pitchFamily="34" charset="0"/>
              <a:buChar char="•"/>
            </a:pPr>
            <a:r>
              <a:rPr lang="en-US" dirty="0" smtClean="0">
                <a:solidFill>
                  <a:schemeClr val="tx2">
                    <a:lumMod val="50000"/>
                  </a:schemeClr>
                </a:solidFill>
              </a:rPr>
              <a:t>37-47% of corporate travel managers support taking travel  management out of the employee’s hands to improve processes and cost reduction/savings</a:t>
            </a:r>
            <a:endParaRPr lang="en-US" dirty="0">
              <a:solidFill>
                <a:schemeClr val="tx2">
                  <a:lumMod val="50000"/>
                </a:schemeClr>
              </a:solidFill>
            </a:endParaRPr>
          </a:p>
        </p:txBody>
      </p:sp>
      <p:pic>
        <p:nvPicPr>
          <p:cNvPr id="6" name="Picture 5" descr="competitive.png"/>
          <p:cNvPicPr>
            <a:picLocks noChangeAspect="1"/>
          </p:cNvPicPr>
          <p:nvPr/>
        </p:nvPicPr>
        <p:blipFill>
          <a:blip r:embed="rId4" cstate="print"/>
          <a:stretch>
            <a:fillRect/>
          </a:stretch>
        </p:blipFill>
        <p:spPr>
          <a:xfrm>
            <a:off x="6629400" y="914400"/>
            <a:ext cx="2171473" cy="14287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1143000"/>
            <a:ext cx="5867400" cy="3970318"/>
          </a:xfrm>
          <a:prstGeom prst="rect">
            <a:avLst/>
          </a:prstGeom>
          <a:noFill/>
        </p:spPr>
        <p:txBody>
          <a:bodyPr wrap="square" rtlCol="0">
            <a:spAutoFit/>
          </a:bodyPr>
          <a:lstStyle/>
          <a:p>
            <a:r>
              <a:rPr lang="en-US" sz="2800" dirty="0" smtClean="0">
                <a:solidFill>
                  <a:schemeClr val="tx2">
                    <a:lumMod val="50000"/>
                  </a:schemeClr>
                </a:solidFill>
              </a:rPr>
              <a:t>In short… the industry is primed for CLS’s unique brand of project-based business lodging solutions.</a:t>
            </a:r>
          </a:p>
          <a:p>
            <a:endParaRPr lang="en-US" sz="2800" dirty="0">
              <a:solidFill>
                <a:schemeClr val="tx2">
                  <a:lumMod val="50000"/>
                </a:schemeClr>
              </a:solidFill>
            </a:endParaRPr>
          </a:p>
          <a:p>
            <a:r>
              <a:rPr lang="en-US" sz="2800" dirty="0" smtClean="0">
                <a:solidFill>
                  <a:schemeClr val="tx2">
                    <a:lumMod val="50000"/>
                  </a:schemeClr>
                </a:solidFill>
              </a:rPr>
              <a:t>Furthermore, competitive intelligence couldn’t identify a competitor with more to offer in the CLS niche or who was doing what they do any better than CLS…</a:t>
            </a:r>
          </a:p>
        </p:txBody>
      </p:sp>
      <p:sp>
        <p:nvSpPr>
          <p:cNvPr id="7" name="Slide Number Placeholder 6"/>
          <p:cNvSpPr>
            <a:spLocks noGrp="1"/>
          </p:cNvSpPr>
          <p:nvPr>
            <p:ph type="sldNum" sz="quarter" idx="11"/>
          </p:nvPr>
        </p:nvSpPr>
        <p:spPr/>
        <p:txBody>
          <a:bodyPr/>
          <a:lstStyle/>
          <a:p>
            <a:fld id="{A7D728F6-DD7B-4213-BEB0-C9940AA5AF17}"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533400"/>
            <a:ext cx="5943600" cy="5816977"/>
          </a:xfrm>
          <a:prstGeom prst="rect">
            <a:avLst/>
          </a:prstGeom>
          <a:noFill/>
        </p:spPr>
        <p:txBody>
          <a:bodyPr wrap="square" rtlCol="0">
            <a:spAutoFit/>
          </a:bodyPr>
          <a:lstStyle/>
          <a:p>
            <a:r>
              <a:rPr lang="en-US" sz="2800" dirty="0" smtClean="0">
                <a:solidFill>
                  <a:schemeClr val="tx2">
                    <a:lumMod val="50000"/>
                  </a:schemeClr>
                </a:solidFill>
              </a:rPr>
              <a:t>Target market evaluation based on industries CLS currently considers a priority indicates that</a:t>
            </a:r>
          </a:p>
          <a:p>
            <a:pPr marL="465138" indent="-465138">
              <a:buBlip>
                <a:blip r:embed="rId4"/>
              </a:buBlip>
            </a:pPr>
            <a:r>
              <a:rPr lang="en-US" dirty="0" smtClean="0">
                <a:solidFill>
                  <a:schemeClr val="tx2">
                    <a:lumMod val="50000"/>
                  </a:schemeClr>
                </a:solidFill>
              </a:rPr>
              <a:t>The restaurant-building industry is showing a healthy resurgence post-recession</a:t>
            </a:r>
          </a:p>
          <a:p>
            <a:pPr marL="465138" indent="-465138">
              <a:buBlip>
                <a:blip r:embed="rId4"/>
              </a:buBlip>
            </a:pPr>
            <a:r>
              <a:rPr lang="en-US" dirty="0" smtClean="0">
                <a:solidFill>
                  <a:schemeClr val="tx2">
                    <a:lumMod val="50000"/>
                  </a:schemeClr>
                </a:solidFill>
              </a:rPr>
              <a:t>Commercial construction in general, while still also recovering, will see 16% growth in 2011 from 2010</a:t>
            </a:r>
          </a:p>
          <a:p>
            <a:pPr marL="465138" indent="-465138">
              <a:buBlip>
                <a:blip r:embed="rId4"/>
              </a:buBlip>
            </a:pPr>
            <a:r>
              <a:rPr lang="en-US" dirty="0" smtClean="0">
                <a:solidFill>
                  <a:schemeClr val="tx2">
                    <a:lumMod val="50000"/>
                  </a:schemeClr>
                </a:solidFill>
              </a:rPr>
              <a:t>Roads and bridges construction is underfunded by the government at this juncture, but construction is only going to see a 1% decline from the previous year</a:t>
            </a:r>
          </a:p>
          <a:p>
            <a:pPr marL="465138" indent="-465138">
              <a:buBlip>
                <a:blip r:embed="rId4"/>
              </a:buBlip>
            </a:pPr>
            <a:r>
              <a:rPr lang="en-US" dirty="0" smtClean="0">
                <a:solidFill>
                  <a:schemeClr val="tx2">
                    <a:lumMod val="50000"/>
                  </a:schemeClr>
                </a:solidFill>
              </a:rPr>
              <a:t>Potential in the environmental industry is virtually limitless between traditional energy development, alternative energy development and climate change science</a:t>
            </a:r>
          </a:p>
          <a:p>
            <a:pPr marL="465138" indent="-465138">
              <a:buBlip>
                <a:blip r:embed="rId4"/>
              </a:buBlip>
            </a:pPr>
            <a:r>
              <a:rPr lang="en-US" dirty="0" smtClean="0">
                <a:solidFill>
                  <a:schemeClr val="tx2">
                    <a:lumMod val="50000"/>
                  </a:schemeClr>
                </a:solidFill>
              </a:rPr>
              <a:t>The turf installation industry may be transitioning to an artificial turf boom due to water-use management restrictions, and</a:t>
            </a:r>
          </a:p>
          <a:p>
            <a:pPr marL="465138" indent="-465138">
              <a:buBlip>
                <a:blip r:embed="rId4"/>
              </a:buBlip>
            </a:pPr>
            <a:r>
              <a:rPr lang="en-US" dirty="0" smtClean="0">
                <a:solidFill>
                  <a:schemeClr val="tx2">
                    <a:lumMod val="50000"/>
                  </a:schemeClr>
                </a:solidFill>
              </a:rPr>
              <a:t>In 2011, the temporary, long-term staffing industry expects 22% growth in medical and health staffing alone</a:t>
            </a:r>
          </a:p>
        </p:txBody>
      </p:sp>
      <p:pic>
        <p:nvPicPr>
          <p:cNvPr id="6" name="Picture 5" descr="target.png"/>
          <p:cNvPicPr>
            <a:picLocks noChangeAspect="1"/>
          </p:cNvPicPr>
          <p:nvPr/>
        </p:nvPicPr>
        <p:blipFill>
          <a:blip r:embed="rId5" cstate="print"/>
          <a:stretch>
            <a:fillRect/>
          </a:stretch>
        </p:blipFill>
        <p:spPr>
          <a:xfrm>
            <a:off x="6553200" y="590550"/>
            <a:ext cx="2336800" cy="1752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990600"/>
            <a:ext cx="5867400" cy="3877985"/>
          </a:xfrm>
          <a:prstGeom prst="rect">
            <a:avLst/>
          </a:prstGeom>
          <a:noFill/>
        </p:spPr>
        <p:txBody>
          <a:bodyPr wrap="square" rtlCol="0">
            <a:spAutoFit/>
          </a:bodyPr>
          <a:lstStyle/>
          <a:p>
            <a:r>
              <a:rPr lang="en-US" sz="2800" dirty="0" smtClean="0">
                <a:solidFill>
                  <a:schemeClr val="tx2">
                    <a:lumMod val="50000"/>
                  </a:schemeClr>
                </a:solidFill>
              </a:rPr>
              <a:t>MetaOps recommends  additional research to flush out and develop comprehensive databases such as:</a:t>
            </a:r>
          </a:p>
          <a:p>
            <a:pPr marL="465138" indent="-465138">
              <a:buBlip>
                <a:blip r:embed="rId4"/>
              </a:buBlip>
            </a:pPr>
            <a:r>
              <a:rPr lang="en-US" dirty="0" smtClean="0">
                <a:solidFill>
                  <a:schemeClr val="tx2">
                    <a:lumMod val="50000"/>
                  </a:schemeClr>
                </a:solidFill>
              </a:rPr>
              <a:t>A corporate marketing press and media database and coding systems for target market publicity campaign  media lists</a:t>
            </a:r>
          </a:p>
          <a:p>
            <a:pPr marL="465138" indent="-465138">
              <a:buBlip>
                <a:blip r:embed="rId4"/>
              </a:buBlip>
            </a:pPr>
            <a:r>
              <a:rPr lang="en-US" dirty="0" smtClean="0">
                <a:solidFill>
                  <a:schemeClr val="tx2">
                    <a:lumMod val="50000"/>
                  </a:schemeClr>
                </a:solidFill>
              </a:rPr>
              <a:t>A communications outreach database foundation for organizations and associations that are industry and target-market communication channels</a:t>
            </a:r>
          </a:p>
          <a:p>
            <a:pPr marL="465138" indent="-465138">
              <a:buBlip>
                <a:blip r:embed="rId4"/>
              </a:buBlip>
            </a:pPr>
            <a:r>
              <a:rPr lang="en-US" dirty="0" smtClean="0">
                <a:solidFill>
                  <a:schemeClr val="tx2">
                    <a:lumMod val="50000"/>
                  </a:schemeClr>
                </a:solidFill>
              </a:rPr>
              <a:t>A target-market database foundation identifying over 200 viable private industry sectors</a:t>
            </a:r>
          </a:p>
          <a:p>
            <a:pPr marL="465138" indent="-465138">
              <a:buBlip>
                <a:blip r:embed="rId4"/>
              </a:buBlip>
            </a:pPr>
            <a:endParaRPr lang="en-US" dirty="0" smtClean="0"/>
          </a:p>
        </p:txBody>
      </p:sp>
      <p:sp>
        <p:nvSpPr>
          <p:cNvPr id="7" name="Slide Number Placeholder 6"/>
          <p:cNvSpPr>
            <a:spLocks noGrp="1"/>
          </p:cNvSpPr>
          <p:nvPr>
            <p:ph type="sldNum" sz="quarter" idx="11"/>
          </p:nvPr>
        </p:nvSpPr>
        <p:spPr/>
        <p:txBody>
          <a:bodyPr/>
          <a:lstStyle/>
          <a:p>
            <a:fld id="{A7D728F6-DD7B-4213-BEB0-C9940AA5AF17}"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1592282"/>
            <a:ext cx="5867400" cy="3970318"/>
          </a:xfrm>
          <a:prstGeom prst="rect">
            <a:avLst/>
          </a:prstGeom>
          <a:noFill/>
        </p:spPr>
        <p:txBody>
          <a:bodyPr wrap="square" rtlCol="0">
            <a:spAutoFit/>
          </a:bodyPr>
          <a:lstStyle/>
          <a:p>
            <a:r>
              <a:rPr lang="en-US" sz="2800" dirty="0" smtClean="0">
                <a:solidFill>
                  <a:schemeClr val="tx2">
                    <a:lumMod val="50000"/>
                  </a:schemeClr>
                </a:solidFill>
              </a:rPr>
              <a:t>What all this preliminary work indicates is that CLS is poised for strategic repositioning success…</a:t>
            </a:r>
          </a:p>
          <a:p>
            <a:endParaRPr lang="en-US" sz="2800" dirty="0">
              <a:solidFill>
                <a:schemeClr val="tx2">
                  <a:lumMod val="50000"/>
                </a:schemeClr>
              </a:solidFill>
            </a:endParaRPr>
          </a:p>
          <a:p>
            <a:r>
              <a:rPr lang="en-US" sz="2800" dirty="0" smtClean="0">
                <a:solidFill>
                  <a:schemeClr val="tx2">
                    <a:lumMod val="50000"/>
                  </a:schemeClr>
                </a:solidFill>
              </a:rPr>
              <a:t>Multiple strategic tactics have been identified, and are ready to be further developed, rolled out and implemented to achieve CLS’s business growth objectives.</a:t>
            </a:r>
          </a:p>
        </p:txBody>
      </p:sp>
      <p:pic>
        <p:nvPicPr>
          <p:cNvPr id="6" name="Picture 5" descr="strategy.png"/>
          <p:cNvPicPr>
            <a:picLocks noChangeAspect="1"/>
          </p:cNvPicPr>
          <p:nvPr/>
        </p:nvPicPr>
        <p:blipFill>
          <a:blip r:embed="rId4" cstate="print"/>
          <a:stretch>
            <a:fillRect/>
          </a:stretch>
        </p:blipFill>
        <p:spPr>
          <a:xfrm>
            <a:off x="6477000" y="838200"/>
            <a:ext cx="1600200" cy="1700213"/>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867400" cy="954107"/>
          </a:xfrm>
          <a:prstGeom prst="rect">
            <a:avLst/>
          </a:prstGeom>
          <a:noFill/>
        </p:spPr>
        <p:txBody>
          <a:bodyPr wrap="square" rtlCol="0">
            <a:spAutoFit/>
          </a:bodyPr>
          <a:lstStyle/>
          <a:p>
            <a:r>
              <a:rPr lang="en-US" sz="2800" dirty="0" smtClean="0"/>
              <a:t>CLS Business Objectives:</a:t>
            </a:r>
          </a:p>
          <a:p>
            <a:endParaRPr lang="en-US" sz="2800" dirty="0" smtClean="0">
              <a:solidFill>
                <a:srgbClr val="FF0000"/>
              </a:solidFill>
            </a:endParaRPr>
          </a:p>
        </p:txBody>
      </p:sp>
      <p:sp>
        <p:nvSpPr>
          <p:cNvPr id="9" name="Content Placeholder 8"/>
          <p:cNvSpPr>
            <a:spLocks noGrp="1"/>
          </p:cNvSpPr>
          <p:nvPr>
            <p:ph idx="1"/>
          </p:nvPr>
        </p:nvSpPr>
        <p:spPr/>
        <p:txBody>
          <a:bodyPr/>
          <a:lstStyle/>
          <a:p>
            <a:r>
              <a:rPr lang="en-US" dirty="0" smtClean="0"/>
              <a:t>Increase sales to $130 million</a:t>
            </a:r>
          </a:p>
          <a:p>
            <a:pPr lvl="1"/>
            <a:r>
              <a:rPr lang="en-US" dirty="0" smtClean="0"/>
              <a:t>Get new clients</a:t>
            </a:r>
          </a:p>
          <a:p>
            <a:pPr lvl="1"/>
            <a:r>
              <a:rPr lang="en-US" dirty="0" smtClean="0"/>
              <a:t>Increase client retention</a:t>
            </a:r>
          </a:p>
          <a:p>
            <a:pPr lvl="1"/>
            <a:r>
              <a:rPr lang="en-US" dirty="0" smtClean="0"/>
              <a:t>Maximize client revenue</a:t>
            </a:r>
          </a:p>
          <a:p>
            <a:r>
              <a:rPr lang="en-US" dirty="0" smtClean="0"/>
              <a:t>Reduce/eliminate regrettable loss</a:t>
            </a:r>
          </a:p>
          <a:p>
            <a:r>
              <a:rPr lang="en-US" dirty="0" smtClean="0"/>
              <a:t>Decrease ramp up time</a:t>
            </a:r>
            <a:endParaRPr lang="en-US" dirty="0"/>
          </a:p>
        </p:txBody>
      </p:sp>
      <p:sp>
        <p:nvSpPr>
          <p:cNvPr id="6" name="Slide Number Placeholder 5"/>
          <p:cNvSpPr>
            <a:spLocks noGrp="1"/>
          </p:cNvSpPr>
          <p:nvPr>
            <p:ph type="sldNum" sz="quarter" idx="12"/>
          </p:nvPr>
        </p:nvSpPr>
        <p:spPr/>
        <p:txBody>
          <a:bodyPr/>
          <a:lstStyle/>
          <a:p>
            <a:fld id="{A7D728F6-DD7B-4213-BEB0-C9940AA5AF17}"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685800" y="609600"/>
            <a:ext cx="5867400" cy="5755422"/>
          </a:xfrm>
          <a:prstGeom prst="rect">
            <a:avLst/>
          </a:prstGeom>
          <a:noFill/>
        </p:spPr>
        <p:txBody>
          <a:bodyPr wrap="square" rtlCol="0">
            <a:spAutoFit/>
          </a:bodyPr>
          <a:lstStyle/>
          <a:p>
            <a:pPr lvl="0"/>
            <a:r>
              <a:rPr lang="en-US" sz="2800" dirty="0" smtClean="0"/>
              <a:t>As CLS’s Chief Marketing Office, MetaOps will work team-to-team with CLS:</a:t>
            </a:r>
          </a:p>
          <a:p>
            <a:pPr lvl="0"/>
            <a:endParaRPr lang="en-US" sz="1400" dirty="0"/>
          </a:p>
          <a:p>
            <a:pPr marL="457200" lvl="0" indent="-457200">
              <a:buFont typeface="Arial" pitchFamily="34" charset="0"/>
              <a:buChar char="•"/>
            </a:pPr>
            <a:r>
              <a:rPr lang="en-US" dirty="0" smtClean="0"/>
              <a:t>To develop and implement systems that </a:t>
            </a:r>
            <a:r>
              <a:rPr lang="en-US" dirty="0" err="1" smtClean="0"/>
              <a:t>operationalize</a:t>
            </a:r>
            <a:r>
              <a:rPr lang="en-US" dirty="0" smtClean="0"/>
              <a:t> CLS marketing, sales, operations and employee internal communications by connecting Voice of the Customer and Voice of the Process (the data indicating process performance)</a:t>
            </a:r>
          </a:p>
          <a:p>
            <a:pPr marL="457200" lvl="0" indent="-457200">
              <a:buFont typeface="Arial" pitchFamily="34" charset="0"/>
              <a:buChar char="•"/>
            </a:pPr>
            <a:r>
              <a:rPr lang="en-US" dirty="0" smtClean="0"/>
              <a:t>To create strategic tools that enable each department to refine, meet and even surpass its goals </a:t>
            </a:r>
          </a:p>
          <a:p>
            <a:pPr marL="457200" lvl="0" indent="-457200">
              <a:buFont typeface="Arial" pitchFamily="34" charset="0"/>
              <a:buChar char="•"/>
            </a:pPr>
            <a:r>
              <a:rPr lang="en-US" dirty="0" smtClean="0"/>
              <a:t>To work along side the CLS team to integrate the tasks supporting CLS strategic business objectives</a:t>
            </a:r>
          </a:p>
          <a:p>
            <a:pPr marL="457200" lvl="0" indent="-457200">
              <a:buFont typeface="Arial" pitchFamily="34" charset="0"/>
              <a:buChar char="•"/>
            </a:pPr>
            <a:r>
              <a:rPr lang="en-US" dirty="0" smtClean="0"/>
              <a:t>To transfer knowledge to CLS management and teams to sustainably utilize and evolve these tactics and tools indefinitely</a:t>
            </a:r>
          </a:p>
          <a:p>
            <a:pPr marL="457200" lvl="0" indent="-457200">
              <a:buFont typeface="Arial" pitchFamily="34" charset="0"/>
              <a:buChar char="•"/>
            </a:pPr>
            <a:r>
              <a:rPr lang="en-US" dirty="0" smtClean="0"/>
              <a:t>To empower CLS to be a marketing-driven sales machine that business growth and expansion goals require</a:t>
            </a:r>
          </a:p>
        </p:txBody>
      </p:sp>
      <p:sp>
        <p:nvSpPr>
          <p:cNvPr id="9" name="Slide Number Placeholder 8"/>
          <p:cNvSpPr>
            <a:spLocks noGrp="1"/>
          </p:cNvSpPr>
          <p:nvPr>
            <p:ph type="sldNum" sz="quarter" idx="11"/>
          </p:nvPr>
        </p:nvSpPr>
        <p:spPr/>
        <p:txBody>
          <a:bodyPr/>
          <a:lstStyle/>
          <a:p>
            <a:fld id="{A7D728F6-DD7B-4213-BEB0-C9940AA5AF17}"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1143000"/>
            <a:ext cx="5867400" cy="4708981"/>
          </a:xfrm>
          <a:prstGeom prst="rect">
            <a:avLst/>
          </a:prstGeom>
          <a:noFill/>
        </p:spPr>
        <p:txBody>
          <a:bodyPr wrap="square" rtlCol="0">
            <a:spAutoFit/>
          </a:bodyPr>
          <a:lstStyle/>
          <a:p>
            <a:r>
              <a:rPr lang="en-US" sz="2800" dirty="0" smtClean="0">
                <a:solidFill>
                  <a:schemeClr val="tx2">
                    <a:lumMod val="50000"/>
                  </a:schemeClr>
                </a:solidFill>
              </a:rPr>
              <a:t>Prior to any post-plan sales initiatives, the CLS team needs to:</a:t>
            </a:r>
          </a:p>
          <a:p>
            <a:endParaRPr lang="en-US" sz="2800" dirty="0">
              <a:solidFill>
                <a:schemeClr val="tx2">
                  <a:lumMod val="50000"/>
                </a:schemeClr>
              </a:solidFill>
            </a:endParaRPr>
          </a:p>
          <a:p>
            <a:pPr marL="457200" indent="-457200">
              <a:lnSpc>
                <a:spcPct val="150000"/>
              </a:lnSpc>
              <a:buBlip>
                <a:blip r:embed="rId4"/>
              </a:buBlip>
            </a:pPr>
            <a:r>
              <a:rPr lang="en-US" dirty="0" smtClean="0">
                <a:solidFill>
                  <a:schemeClr val="tx2">
                    <a:lumMod val="50000"/>
                  </a:schemeClr>
                </a:solidFill>
              </a:rPr>
              <a:t>Align VOC and Voice of the Process (VOP)</a:t>
            </a:r>
          </a:p>
          <a:p>
            <a:pPr marL="457200" indent="-457200">
              <a:lnSpc>
                <a:spcPct val="150000"/>
              </a:lnSpc>
              <a:buBlip>
                <a:blip r:embed="rId4"/>
              </a:buBlip>
            </a:pPr>
            <a:r>
              <a:rPr lang="en-US" dirty="0" smtClean="0">
                <a:solidFill>
                  <a:schemeClr val="tx2">
                    <a:lumMod val="50000"/>
                  </a:schemeClr>
                </a:solidFill>
              </a:rPr>
              <a:t>Learn from the </a:t>
            </a:r>
            <a:r>
              <a:rPr lang="en-US" b="1" dirty="0" smtClean="0">
                <a:solidFill>
                  <a:schemeClr val="tx2">
                    <a:lumMod val="50000"/>
                  </a:schemeClr>
                </a:solidFill>
              </a:rPr>
              <a:t>Voice of the Customer (VOC) </a:t>
            </a:r>
            <a:r>
              <a:rPr lang="en-US" dirty="0" smtClean="0">
                <a:solidFill>
                  <a:schemeClr val="tx2">
                    <a:lumMod val="50000"/>
                  </a:schemeClr>
                </a:solidFill>
              </a:rPr>
              <a:t>to ultimately develop solutions that maximize CLS’s value</a:t>
            </a:r>
          </a:p>
          <a:p>
            <a:pPr marL="457200" indent="-457200">
              <a:lnSpc>
                <a:spcPct val="150000"/>
              </a:lnSpc>
              <a:buBlip>
                <a:blip r:embed="rId4"/>
              </a:buBlip>
            </a:pPr>
            <a:r>
              <a:rPr lang="en-US" b="1" dirty="0" smtClean="0">
                <a:solidFill>
                  <a:schemeClr val="tx2">
                    <a:lumMod val="50000"/>
                  </a:schemeClr>
                </a:solidFill>
              </a:rPr>
              <a:t>Profile</a:t>
            </a:r>
            <a:r>
              <a:rPr lang="en-US" dirty="0" smtClean="0">
                <a:solidFill>
                  <a:schemeClr val="tx2">
                    <a:lumMod val="50000"/>
                  </a:schemeClr>
                </a:solidFill>
              </a:rPr>
              <a:t> target markets to identify their needs, respond to them and communicate that CLS has what they need</a:t>
            </a:r>
          </a:p>
          <a:p>
            <a:pPr marL="457200" indent="-457200">
              <a:lnSpc>
                <a:spcPct val="150000"/>
              </a:lnSpc>
              <a:buBlip>
                <a:blip r:embed="rId4"/>
              </a:buBlip>
            </a:pPr>
            <a:r>
              <a:rPr lang="en-US" b="1" dirty="0" smtClean="0">
                <a:solidFill>
                  <a:schemeClr val="tx2">
                    <a:lumMod val="50000"/>
                  </a:schemeClr>
                </a:solidFill>
              </a:rPr>
              <a:t>Qualify</a:t>
            </a:r>
            <a:r>
              <a:rPr lang="en-US" dirty="0" smtClean="0">
                <a:solidFill>
                  <a:schemeClr val="tx2">
                    <a:lumMod val="50000"/>
                  </a:schemeClr>
                </a:solidFill>
              </a:rPr>
              <a:t> targeted companies—even enable them to self-qualify—through precision profiling to expedite conversion through customized </a:t>
            </a:r>
            <a:r>
              <a:rPr lang="en-US" b="1" dirty="0" smtClean="0">
                <a:solidFill>
                  <a:schemeClr val="tx2">
                    <a:lumMod val="50000"/>
                  </a:schemeClr>
                </a:solidFill>
              </a:rPr>
              <a:t>Solutions Portfolios</a:t>
            </a:r>
          </a:p>
        </p:txBody>
      </p:sp>
      <p:pic>
        <p:nvPicPr>
          <p:cNvPr id="6" name="Picture 5" descr="lead-and-learn-image.png"/>
          <p:cNvPicPr>
            <a:picLocks noChangeAspect="1"/>
          </p:cNvPicPr>
          <p:nvPr/>
        </p:nvPicPr>
        <p:blipFill>
          <a:blip r:embed="rId5" cstate="print"/>
          <a:stretch>
            <a:fillRect/>
          </a:stretch>
        </p:blipFill>
        <p:spPr>
          <a:xfrm>
            <a:off x="6629400" y="1066800"/>
            <a:ext cx="2067128" cy="1371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533400"/>
            <a:ext cx="5791200" cy="4955203"/>
          </a:xfrm>
          <a:prstGeom prst="rect">
            <a:avLst/>
          </a:prstGeom>
          <a:noFill/>
        </p:spPr>
        <p:txBody>
          <a:bodyPr wrap="square" rtlCol="0">
            <a:spAutoFit/>
          </a:bodyPr>
          <a:lstStyle/>
          <a:p>
            <a:endParaRPr lang="en-US" sz="2800" dirty="0" smtClean="0">
              <a:solidFill>
                <a:schemeClr val="tx2">
                  <a:lumMod val="50000"/>
                </a:schemeClr>
              </a:solidFill>
            </a:endParaRPr>
          </a:p>
          <a:p>
            <a:pPr marL="457200" indent="-457200">
              <a:lnSpc>
                <a:spcPct val="150000"/>
              </a:lnSpc>
              <a:buBlip>
                <a:blip r:embed="rId4"/>
              </a:buBlip>
            </a:pPr>
            <a:r>
              <a:rPr lang="en-US" dirty="0" smtClean="0">
                <a:solidFill>
                  <a:schemeClr val="accent1">
                    <a:lumMod val="50000"/>
                  </a:schemeClr>
                </a:solidFill>
              </a:rPr>
              <a:t>Implement</a:t>
            </a:r>
            <a:r>
              <a:rPr lang="en-US" b="1" dirty="0" smtClean="0">
                <a:solidFill>
                  <a:schemeClr val="accent1">
                    <a:lumMod val="50000"/>
                  </a:schemeClr>
                </a:solidFill>
              </a:rPr>
              <a:t> team-to-team </a:t>
            </a:r>
            <a:r>
              <a:rPr lang="en-US" dirty="0" smtClean="0">
                <a:solidFill>
                  <a:schemeClr val="accent1">
                    <a:lumMod val="50000"/>
                  </a:schemeClr>
                </a:solidFill>
              </a:rPr>
              <a:t>sales and customer service (whale hunters)</a:t>
            </a:r>
          </a:p>
          <a:p>
            <a:pPr marL="457200" indent="-457200">
              <a:lnSpc>
                <a:spcPct val="150000"/>
              </a:lnSpc>
              <a:buBlip>
                <a:blip r:embed="rId4"/>
              </a:buBlip>
            </a:pPr>
            <a:r>
              <a:rPr lang="en-US" b="1" dirty="0" smtClean="0">
                <a:solidFill>
                  <a:schemeClr val="accent1">
                    <a:lumMod val="50000"/>
                  </a:schemeClr>
                </a:solidFill>
              </a:rPr>
              <a:t>On-board</a:t>
            </a:r>
            <a:r>
              <a:rPr lang="en-US" dirty="0" smtClean="0">
                <a:solidFill>
                  <a:schemeClr val="accent1">
                    <a:lumMod val="50000"/>
                  </a:schemeClr>
                </a:solidFill>
              </a:rPr>
              <a:t> new clients efficiently and quickly through improved client-needs based systems</a:t>
            </a:r>
          </a:p>
          <a:p>
            <a:pPr marL="457200" indent="-457200">
              <a:lnSpc>
                <a:spcPct val="150000"/>
              </a:lnSpc>
              <a:buBlip>
                <a:blip r:embed="rId4"/>
              </a:buBlip>
            </a:pPr>
            <a:r>
              <a:rPr lang="en-US" dirty="0" smtClean="0">
                <a:solidFill>
                  <a:schemeClr val="accent1">
                    <a:lumMod val="50000"/>
                  </a:schemeClr>
                </a:solidFill>
              </a:rPr>
              <a:t>Become an indispensable </a:t>
            </a:r>
            <a:r>
              <a:rPr lang="en-US" b="1" dirty="0" smtClean="0">
                <a:solidFill>
                  <a:schemeClr val="accent1">
                    <a:lumMod val="50000"/>
                  </a:schemeClr>
                </a:solidFill>
              </a:rPr>
              <a:t>business travel services </a:t>
            </a:r>
            <a:r>
              <a:rPr lang="en-US" dirty="0" smtClean="0">
                <a:solidFill>
                  <a:schemeClr val="accent1">
                    <a:lumMod val="50000"/>
                  </a:schemeClr>
                </a:solidFill>
              </a:rPr>
              <a:t>“department” of each client company</a:t>
            </a:r>
          </a:p>
          <a:p>
            <a:pPr marL="457200" indent="-457200">
              <a:lnSpc>
                <a:spcPct val="150000"/>
              </a:lnSpc>
              <a:buBlip>
                <a:blip r:embed="rId4"/>
              </a:buBlip>
            </a:pPr>
            <a:r>
              <a:rPr lang="en-US" b="1" dirty="0" smtClean="0">
                <a:solidFill>
                  <a:schemeClr val="accent1">
                    <a:lumMod val="50000"/>
                  </a:schemeClr>
                </a:solidFill>
              </a:rPr>
              <a:t>Align</a:t>
            </a:r>
            <a:r>
              <a:rPr lang="en-US" dirty="0" smtClean="0">
                <a:solidFill>
                  <a:schemeClr val="accent1">
                    <a:lumMod val="50000"/>
                  </a:schemeClr>
                </a:solidFill>
              </a:rPr>
              <a:t> companies with hotels and hotels with companies to leverage sales of both</a:t>
            </a:r>
          </a:p>
          <a:p>
            <a:pPr marL="457200" indent="-457200">
              <a:lnSpc>
                <a:spcPct val="150000"/>
              </a:lnSpc>
              <a:buBlip>
                <a:blip r:embed="rId4"/>
              </a:buBlip>
            </a:pPr>
            <a:r>
              <a:rPr lang="en-US" dirty="0" smtClean="0">
                <a:solidFill>
                  <a:schemeClr val="accent1">
                    <a:lumMod val="50000"/>
                  </a:schemeClr>
                </a:solidFill>
              </a:rPr>
              <a:t>Build existing and potential client interest and brand loyalty through </a:t>
            </a:r>
            <a:r>
              <a:rPr lang="en-US" b="1" dirty="0" smtClean="0">
                <a:solidFill>
                  <a:schemeClr val="accent1">
                    <a:lumMod val="50000"/>
                  </a:schemeClr>
                </a:solidFill>
              </a:rPr>
              <a:t>in-field-employee services</a:t>
            </a:r>
          </a:p>
          <a:p>
            <a:pPr marL="457200" indent="-457200">
              <a:buBlip>
                <a:blip r:embed="rId4"/>
              </a:buBlip>
            </a:pPr>
            <a:endParaRPr lang="en-US" dirty="0">
              <a:solidFill>
                <a:schemeClr val="accent1">
                  <a:lumMod val="50000"/>
                </a:schemeClr>
              </a:solidFill>
            </a:endParaRPr>
          </a:p>
        </p:txBody>
      </p:sp>
      <p:pic>
        <p:nvPicPr>
          <p:cNvPr id="7" name="Picture 6" descr="magnifying-glass.png"/>
          <p:cNvPicPr>
            <a:picLocks noChangeAspect="1"/>
          </p:cNvPicPr>
          <p:nvPr/>
        </p:nvPicPr>
        <p:blipFill>
          <a:blip r:embed="rId5" cstate="print"/>
          <a:stretch>
            <a:fillRect/>
          </a:stretch>
        </p:blipFill>
        <p:spPr>
          <a:xfrm>
            <a:off x="6807200" y="762000"/>
            <a:ext cx="2336800" cy="1752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Slide Number Placeholder 5"/>
          <p:cNvSpPr>
            <a:spLocks noGrp="1"/>
          </p:cNvSpPr>
          <p:nvPr>
            <p:ph type="sldNum" sz="quarter" idx="11"/>
          </p:nvPr>
        </p:nvSpPr>
        <p:spPr/>
        <p:txBody>
          <a:bodyPr/>
          <a:lstStyle/>
          <a:p>
            <a:fld id="{A7D728F6-DD7B-4213-BEB0-C9940AA5AF17}"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8" name="Title 7"/>
          <p:cNvSpPr>
            <a:spLocks noGrp="1"/>
          </p:cNvSpPr>
          <p:nvPr>
            <p:ph type="title"/>
          </p:nvPr>
        </p:nvSpPr>
        <p:spPr/>
        <p:txBody>
          <a:bodyPr/>
          <a:lstStyle/>
          <a:p>
            <a:r>
              <a:rPr lang="en-US" dirty="0" smtClean="0"/>
              <a:t>Marketing services</a:t>
            </a:r>
            <a:endParaRPr lang="en-US" dirty="0"/>
          </a:p>
        </p:txBody>
      </p:sp>
      <p:sp>
        <p:nvSpPr>
          <p:cNvPr id="9" name="Text Placeholder 8"/>
          <p:cNvSpPr>
            <a:spLocks noGrp="1"/>
          </p:cNvSpPr>
          <p:nvPr>
            <p:ph type="body" idx="1"/>
          </p:nvPr>
        </p:nvSpPr>
        <p:spPr/>
        <p:txBody>
          <a:bodyPr/>
          <a:lstStyle/>
          <a:p>
            <a:r>
              <a:rPr lang="en-US" dirty="0" smtClean="0"/>
              <a:t>Table of Contents</a:t>
            </a:r>
            <a:endParaRPr lang="en-US" dirty="0"/>
          </a:p>
        </p:txBody>
      </p:sp>
      <p:sp>
        <p:nvSpPr>
          <p:cNvPr id="6" name="Slide Number Placeholder 5"/>
          <p:cNvSpPr>
            <a:spLocks noGrp="1"/>
          </p:cNvSpPr>
          <p:nvPr>
            <p:ph type="sldNum" sz="quarter" idx="12"/>
          </p:nvPr>
        </p:nvSpPr>
        <p:spPr/>
        <p:txBody>
          <a:bodyPr/>
          <a:lstStyle/>
          <a:p>
            <a:fld id="{A7D728F6-DD7B-4213-BEB0-C9940AA5AF17}"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291353" y="-152400"/>
            <a:ext cx="8852647" cy="6858000"/>
          </a:xfrm>
          <a:prstGeom prst="rect">
            <a:avLst/>
          </a:prstGeom>
        </p:spPr>
      </p:pic>
      <p:sp>
        <p:nvSpPr>
          <p:cNvPr id="5" name="TextBox 4"/>
          <p:cNvSpPr txBox="1"/>
          <p:nvPr/>
        </p:nvSpPr>
        <p:spPr>
          <a:xfrm>
            <a:off x="762000" y="533400"/>
            <a:ext cx="5867400" cy="9585008"/>
          </a:xfrm>
          <a:prstGeom prst="rect">
            <a:avLst/>
          </a:prstGeom>
          <a:noFill/>
        </p:spPr>
        <p:txBody>
          <a:bodyPr wrap="square" rtlCol="0">
            <a:spAutoFit/>
          </a:bodyPr>
          <a:lstStyle/>
          <a:p>
            <a:r>
              <a:rPr lang="en-US" sz="2000" dirty="0" smtClean="0">
                <a:solidFill>
                  <a:schemeClr val="tx2">
                    <a:lumMod val="50000"/>
                  </a:schemeClr>
                </a:solidFill>
              </a:rPr>
              <a:t>Now, it’s time to take a close look at the core </a:t>
            </a:r>
            <a:r>
              <a:rPr lang="en-US" sz="2000" dirty="0" err="1" smtClean="0">
                <a:solidFill>
                  <a:schemeClr val="tx2">
                    <a:lumMod val="50000"/>
                  </a:schemeClr>
                </a:solidFill>
              </a:rPr>
              <a:t>operationalized</a:t>
            </a:r>
            <a:r>
              <a:rPr lang="en-US" sz="2000" dirty="0" smtClean="0">
                <a:solidFill>
                  <a:schemeClr val="tx2">
                    <a:lumMod val="50000"/>
                  </a:schemeClr>
                </a:solidFill>
              </a:rPr>
              <a:t> marketing services MetaOps will deliver:</a:t>
            </a:r>
          </a:p>
          <a:p>
            <a:endParaRPr lang="en-US" sz="1400" dirty="0" smtClean="0">
              <a:solidFill>
                <a:schemeClr val="tx2">
                  <a:lumMod val="50000"/>
                </a:schemeClr>
              </a:solidFill>
            </a:endParaRPr>
          </a:p>
          <a:p>
            <a:pPr marL="457200" indent="-457200">
              <a:buFont typeface="Arial" pitchFamily="34" charset="0"/>
              <a:buChar char="•"/>
            </a:pPr>
            <a:r>
              <a:rPr lang="en-US" dirty="0" smtClean="0">
                <a:solidFill>
                  <a:schemeClr val="tx2">
                    <a:lumMod val="50000"/>
                  </a:schemeClr>
                </a:solidFill>
              </a:rPr>
              <a:t>Voice of the Customer (VOC) process</a:t>
            </a:r>
          </a:p>
          <a:p>
            <a:pPr marL="457200" indent="-457200">
              <a:buFont typeface="Arial" pitchFamily="34" charset="0"/>
              <a:buChar char="•"/>
            </a:pPr>
            <a:r>
              <a:rPr lang="en-US" dirty="0" smtClean="0">
                <a:solidFill>
                  <a:schemeClr val="tx2">
                    <a:lumMod val="50000"/>
                  </a:schemeClr>
                </a:solidFill>
              </a:rPr>
              <a:t>Target Industry and Company Profiling</a:t>
            </a:r>
          </a:p>
          <a:p>
            <a:pPr marL="457200" indent="-457200">
              <a:buFont typeface="Arial" pitchFamily="34" charset="0"/>
              <a:buChar char="•"/>
            </a:pPr>
            <a:r>
              <a:rPr lang="en-US" dirty="0" smtClean="0">
                <a:solidFill>
                  <a:schemeClr val="tx2">
                    <a:lumMod val="50000"/>
                  </a:schemeClr>
                </a:solidFill>
              </a:rPr>
              <a:t>Pre-qualifying Process</a:t>
            </a:r>
          </a:p>
          <a:p>
            <a:pPr marL="457200" indent="-457200">
              <a:buFont typeface="Arial" pitchFamily="34" charset="0"/>
              <a:buChar char="•"/>
            </a:pPr>
            <a:r>
              <a:rPr lang="en-US" dirty="0" smtClean="0">
                <a:solidFill>
                  <a:schemeClr val="tx2">
                    <a:lumMod val="50000"/>
                  </a:schemeClr>
                </a:solidFill>
              </a:rPr>
              <a:t>Team-to-Team Sales and Service System</a:t>
            </a:r>
          </a:p>
          <a:p>
            <a:pPr marL="457200" indent="-457200">
              <a:buFont typeface="Arial" pitchFamily="34" charset="0"/>
              <a:buChar char="•"/>
            </a:pPr>
            <a:r>
              <a:rPr lang="en-US" dirty="0" smtClean="0">
                <a:solidFill>
                  <a:schemeClr val="tx2">
                    <a:lumMod val="50000"/>
                  </a:schemeClr>
                </a:solidFill>
              </a:rPr>
              <a:t>CLS = The Industry Expert</a:t>
            </a:r>
          </a:p>
          <a:p>
            <a:pPr marL="457200" indent="-457200">
              <a:buFont typeface="Arial" pitchFamily="34" charset="0"/>
              <a:buChar char="•"/>
            </a:pPr>
            <a:r>
              <a:rPr lang="en-US" dirty="0" smtClean="0">
                <a:solidFill>
                  <a:schemeClr val="tx2">
                    <a:lumMod val="50000"/>
                  </a:schemeClr>
                </a:solidFill>
              </a:rPr>
              <a:t>Branding Repositioning</a:t>
            </a:r>
          </a:p>
          <a:p>
            <a:pPr marL="457200" indent="-457200">
              <a:buFont typeface="Arial" pitchFamily="34" charset="0"/>
              <a:buChar char="•"/>
            </a:pPr>
            <a:r>
              <a:rPr lang="en-US" dirty="0" smtClean="0">
                <a:solidFill>
                  <a:schemeClr val="tx2">
                    <a:lumMod val="50000"/>
                  </a:schemeClr>
                </a:solidFill>
              </a:rPr>
              <a:t>Communications Platform and Program</a:t>
            </a:r>
          </a:p>
          <a:p>
            <a:pPr marL="457200" indent="-457200">
              <a:buFont typeface="Arial" pitchFamily="34" charset="0"/>
              <a:buChar char="•"/>
            </a:pPr>
            <a:r>
              <a:rPr lang="en-US" dirty="0" smtClean="0">
                <a:solidFill>
                  <a:schemeClr val="tx2">
                    <a:lumMod val="50000"/>
                  </a:schemeClr>
                </a:solidFill>
              </a:rPr>
              <a:t>The Face of CLS: Brand Ambassadors</a:t>
            </a:r>
          </a:p>
          <a:p>
            <a:pPr marL="457200" indent="-457200">
              <a:buFont typeface="Arial" pitchFamily="34" charset="0"/>
              <a:buChar char="•"/>
            </a:pPr>
            <a:r>
              <a:rPr lang="en-US" dirty="0" smtClean="0">
                <a:solidFill>
                  <a:schemeClr val="tx2">
                    <a:lumMod val="50000"/>
                  </a:schemeClr>
                </a:solidFill>
              </a:rPr>
              <a:t>Leveraging CLS’s Technological Edge</a:t>
            </a:r>
          </a:p>
          <a:p>
            <a:pPr marL="457200" indent="-457200">
              <a:buFont typeface="Arial" pitchFamily="34" charset="0"/>
              <a:buChar char="•"/>
            </a:pPr>
            <a:r>
              <a:rPr lang="en-US" dirty="0" smtClean="0">
                <a:solidFill>
                  <a:schemeClr val="tx2">
                    <a:lumMod val="50000"/>
                  </a:schemeClr>
                </a:solidFill>
              </a:rPr>
              <a:t>CLS’s Tech Home: The Web Site</a:t>
            </a:r>
          </a:p>
          <a:p>
            <a:pPr marL="457200" indent="-457200">
              <a:buFont typeface="Arial" pitchFamily="34" charset="0"/>
              <a:buChar char="•"/>
            </a:pPr>
            <a:r>
              <a:rPr lang="en-US" dirty="0" smtClean="0">
                <a:solidFill>
                  <a:schemeClr val="tx2">
                    <a:lumMod val="50000"/>
                  </a:schemeClr>
                </a:solidFill>
              </a:rPr>
              <a:t>Target Marketing</a:t>
            </a:r>
          </a:p>
          <a:p>
            <a:pPr marL="457200" indent="-457200">
              <a:buFont typeface="Arial" pitchFamily="34" charset="0"/>
              <a:buChar char="•"/>
            </a:pPr>
            <a:r>
              <a:rPr lang="en-US" dirty="0" smtClean="0">
                <a:solidFill>
                  <a:schemeClr val="tx2">
                    <a:lumMod val="50000"/>
                  </a:schemeClr>
                </a:solidFill>
              </a:rPr>
              <a:t>Sales Planning and Training recommendations</a:t>
            </a:r>
          </a:p>
          <a:p>
            <a:pPr marL="457200" indent="-457200">
              <a:buFont typeface="Arial" pitchFamily="34" charset="0"/>
              <a:buChar char="•"/>
            </a:pPr>
            <a:r>
              <a:rPr lang="en-US" dirty="0" smtClean="0">
                <a:solidFill>
                  <a:schemeClr val="tx2">
                    <a:lumMod val="50000"/>
                  </a:schemeClr>
                </a:solidFill>
              </a:rPr>
              <a:t>On-boarding Process</a:t>
            </a:r>
          </a:p>
          <a:p>
            <a:pPr marL="457200" indent="-457200">
              <a:buFont typeface="Arial" pitchFamily="34" charset="0"/>
              <a:buChar char="•"/>
            </a:pPr>
            <a:r>
              <a:rPr lang="en-US" dirty="0" smtClean="0">
                <a:solidFill>
                  <a:schemeClr val="tx2">
                    <a:lumMod val="50000"/>
                  </a:schemeClr>
                </a:solidFill>
              </a:rPr>
              <a:t>Process Deployment </a:t>
            </a:r>
            <a:r>
              <a:rPr lang="en-US" dirty="0" err="1" smtClean="0">
                <a:solidFill>
                  <a:schemeClr val="tx2">
                    <a:lumMod val="50000"/>
                  </a:schemeClr>
                </a:solidFill>
              </a:rPr>
              <a:t>Methodology</a:t>
            </a:r>
            <a:r>
              <a:rPr lang="en-US" baseline="30000" dirty="0" err="1" smtClean="0">
                <a:solidFill>
                  <a:schemeClr val="tx2">
                    <a:lumMod val="50000"/>
                  </a:schemeClr>
                </a:solidFill>
              </a:rPr>
              <a:t>TM</a:t>
            </a:r>
            <a:endParaRPr lang="en-US" baseline="30000" dirty="0" smtClean="0">
              <a:solidFill>
                <a:schemeClr val="tx2">
                  <a:lumMod val="50000"/>
                </a:schemeClr>
              </a:solidFill>
            </a:endParaRPr>
          </a:p>
          <a:p>
            <a:pPr marL="457200" indent="-457200">
              <a:buFont typeface="Arial" pitchFamily="34" charset="0"/>
              <a:buChar char="•"/>
            </a:pPr>
            <a:endParaRPr lang="en-US" dirty="0" smtClean="0">
              <a:solidFill>
                <a:schemeClr val="tx2">
                  <a:lumMod val="50000"/>
                </a:schemeClr>
              </a:solidFill>
            </a:endParaRPr>
          </a:p>
          <a:p>
            <a:endParaRPr lang="en-US" dirty="0" smtClean="0">
              <a:solidFill>
                <a:schemeClr val="tx2">
                  <a:lumMod val="50000"/>
                </a:schemeClr>
              </a:solidFill>
            </a:endParaRPr>
          </a:p>
          <a:p>
            <a:endParaRPr lang="en-US" dirty="0" smtClean="0">
              <a:solidFill>
                <a:schemeClr val="tx2">
                  <a:lumMod val="50000"/>
                </a:schemeClr>
              </a:solidFill>
            </a:endParaRPr>
          </a:p>
          <a:p>
            <a:endParaRPr lang="en-US" dirty="0" smtClean="0">
              <a:solidFill>
                <a:schemeClr val="tx2">
                  <a:lumMod val="50000"/>
                </a:schemeClr>
              </a:solidFill>
            </a:endParaRPr>
          </a:p>
          <a:p>
            <a:endParaRPr lang="en-US" dirty="0" smtClean="0">
              <a:solidFill>
                <a:schemeClr val="tx2">
                  <a:lumMod val="50000"/>
                </a:schemeClr>
              </a:solidFill>
            </a:endParaRPr>
          </a:p>
          <a:p>
            <a:endParaRPr lang="en-US" dirty="0" smtClean="0">
              <a:solidFill>
                <a:schemeClr val="tx2">
                  <a:lumMod val="50000"/>
                </a:schemeClr>
              </a:solidFill>
            </a:endParaRPr>
          </a:p>
          <a:p>
            <a:endParaRPr lang="en-US" dirty="0" smtClean="0">
              <a:solidFill>
                <a:schemeClr val="tx2">
                  <a:lumMod val="50000"/>
                </a:schemeClr>
              </a:solidFill>
            </a:endParaRPr>
          </a:p>
          <a:p>
            <a:endParaRPr lang="en-US" dirty="0" smtClean="0">
              <a:solidFill>
                <a:schemeClr val="tx2">
                  <a:lumMod val="50000"/>
                </a:schemeClr>
              </a:solidFill>
            </a:endParaRPr>
          </a:p>
          <a:p>
            <a:endParaRPr lang="en-US" dirty="0" smtClean="0">
              <a:solidFill>
                <a:schemeClr val="tx2">
                  <a:lumMod val="50000"/>
                </a:schemeClr>
              </a:solidFill>
            </a:endParaRPr>
          </a:p>
          <a:p>
            <a:endParaRPr lang="en-US" dirty="0" smtClean="0">
              <a:solidFill>
                <a:schemeClr val="tx2">
                  <a:lumMod val="50000"/>
                </a:schemeClr>
              </a:solidFill>
            </a:endParaRPr>
          </a:p>
          <a:p>
            <a:endParaRPr lang="en-US" dirty="0" smtClean="0">
              <a:solidFill>
                <a:schemeClr val="tx2">
                  <a:lumMod val="50000"/>
                </a:schemeClr>
              </a:solidFill>
            </a:endParaRPr>
          </a:p>
          <a:p>
            <a:endParaRPr lang="en-US" dirty="0" smtClean="0">
              <a:solidFill>
                <a:schemeClr val="tx2">
                  <a:lumMod val="50000"/>
                </a:schemeClr>
              </a:solidFill>
            </a:endParaRPr>
          </a:p>
          <a:p>
            <a:endParaRPr lang="en-US" dirty="0" smtClean="0">
              <a:solidFill>
                <a:schemeClr val="tx2">
                  <a:lumMod val="50000"/>
                </a:schemeClr>
              </a:solidFill>
            </a:endParaRPr>
          </a:p>
          <a:p>
            <a:endParaRPr lang="en-US" dirty="0">
              <a:solidFill>
                <a:schemeClr val="tx2">
                  <a:lumMod val="50000"/>
                </a:schemeClr>
              </a:solidFill>
            </a:endParaRPr>
          </a:p>
          <a:p>
            <a:endParaRPr lang="en-US" dirty="0">
              <a:solidFill>
                <a:schemeClr val="tx2">
                  <a:lumMod val="50000"/>
                </a:schemeClr>
              </a:solidFill>
            </a:endParaRPr>
          </a:p>
        </p:txBody>
      </p:sp>
      <p:pic>
        <p:nvPicPr>
          <p:cNvPr id="6" name="Picture 5" descr="TOC.png"/>
          <p:cNvPicPr>
            <a:picLocks noChangeAspect="1"/>
          </p:cNvPicPr>
          <p:nvPr/>
        </p:nvPicPr>
        <p:blipFill>
          <a:blip r:embed="rId4" cstate="print"/>
          <a:stretch>
            <a:fillRect/>
          </a:stretch>
        </p:blipFill>
        <p:spPr>
          <a:xfrm>
            <a:off x="6477000" y="838200"/>
            <a:ext cx="1628775" cy="190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867400" cy="5847755"/>
          </a:xfrm>
          <a:prstGeom prst="rect">
            <a:avLst/>
          </a:prstGeom>
          <a:noFill/>
        </p:spPr>
        <p:txBody>
          <a:bodyPr wrap="square" rtlCol="0">
            <a:spAutoFit/>
          </a:bodyPr>
          <a:lstStyle/>
          <a:p>
            <a:r>
              <a:rPr lang="en-US" sz="2800" b="1" dirty="0" smtClean="0">
                <a:solidFill>
                  <a:schemeClr val="tx2">
                    <a:lumMod val="50000"/>
                  </a:schemeClr>
                </a:solidFill>
              </a:rPr>
              <a:t>Voice of the Customer</a:t>
            </a:r>
            <a:r>
              <a:rPr lang="en-US" sz="2000" b="1" dirty="0" smtClean="0">
                <a:solidFill>
                  <a:schemeClr val="tx2">
                    <a:lumMod val="50000"/>
                  </a:schemeClr>
                </a:solidFill>
              </a:rPr>
              <a:t> (VOC) Process</a:t>
            </a:r>
          </a:p>
          <a:p>
            <a:endParaRPr lang="en-US" sz="2000" dirty="0">
              <a:solidFill>
                <a:schemeClr val="tx2">
                  <a:lumMod val="50000"/>
                </a:schemeClr>
              </a:solidFill>
            </a:endParaRPr>
          </a:p>
          <a:p>
            <a:r>
              <a:rPr lang="en-US" sz="1400" dirty="0" smtClean="0">
                <a:solidFill>
                  <a:schemeClr val="tx2">
                    <a:lumMod val="50000"/>
                  </a:schemeClr>
                </a:solidFill>
              </a:rPr>
              <a:t>The key to </a:t>
            </a:r>
            <a:r>
              <a:rPr lang="en-US" sz="1400" dirty="0" err="1" smtClean="0">
                <a:solidFill>
                  <a:schemeClr val="tx2">
                    <a:lumMod val="50000"/>
                  </a:schemeClr>
                </a:solidFill>
              </a:rPr>
              <a:t>operationalizing</a:t>
            </a:r>
            <a:r>
              <a:rPr lang="en-US" sz="1400" dirty="0" smtClean="0">
                <a:solidFill>
                  <a:schemeClr val="tx2">
                    <a:lumMod val="50000"/>
                  </a:schemeClr>
                </a:solidFill>
              </a:rPr>
              <a:t> CLS’s marketing is to get to the core of how all the CLS </a:t>
            </a:r>
            <a:r>
              <a:rPr lang="en-US" dirty="0" smtClean="0">
                <a:solidFill>
                  <a:schemeClr val="tx2">
                    <a:lumMod val="50000"/>
                  </a:schemeClr>
                </a:solidFill>
              </a:rPr>
              <a:t>teams sell, work with, and service the clients and prospective clients—ultimately improving CLS’s value and selling power. This requires the VOC process which:</a:t>
            </a:r>
          </a:p>
          <a:p>
            <a:endParaRPr lang="en-US" dirty="0" smtClean="0">
              <a:solidFill>
                <a:schemeClr val="tx2">
                  <a:lumMod val="50000"/>
                </a:schemeClr>
              </a:solidFill>
            </a:endParaRPr>
          </a:p>
          <a:p>
            <a:pPr marL="342900" indent="-342900">
              <a:buFont typeface="+mj-lt"/>
              <a:buAutoNum type="arabicPeriod"/>
            </a:pPr>
            <a:r>
              <a:rPr lang="en-US" dirty="0" smtClean="0">
                <a:solidFill>
                  <a:schemeClr val="accent1">
                    <a:lumMod val="50000"/>
                  </a:schemeClr>
                </a:solidFill>
              </a:rPr>
              <a:t>Document the Current State:  Through thorough investigation of CLS’s existing systems and processes, we document for review and analysis  what’s currently happening in:</a:t>
            </a:r>
          </a:p>
          <a:p>
            <a:pPr marL="571500" indent="-228600">
              <a:buFont typeface="Arial" pitchFamily="34" charset="0"/>
              <a:buChar char="•"/>
            </a:pPr>
            <a:r>
              <a:rPr lang="en-US" dirty="0" smtClean="0">
                <a:solidFill>
                  <a:schemeClr val="accent1">
                    <a:lumMod val="50000"/>
                  </a:schemeClr>
                </a:solidFill>
              </a:rPr>
              <a:t>The Selling Process</a:t>
            </a:r>
          </a:p>
          <a:p>
            <a:pPr marL="571500" indent="-228600">
              <a:buFont typeface="Arial" pitchFamily="34" charset="0"/>
              <a:buChar char="•"/>
            </a:pPr>
            <a:r>
              <a:rPr lang="en-US" dirty="0" smtClean="0">
                <a:solidFill>
                  <a:schemeClr val="accent1">
                    <a:lumMod val="50000"/>
                  </a:schemeClr>
                </a:solidFill>
              </a:rPr>
              <a:t>The On-boarding Process</a:t>
            </a:r>
          </a:p>
          <a:p>
            <a:pPr marL="571500" indent="-228600">
              <a:buFont typeface="Arial" pitchFamily="34" charset="0"/>
              <a:buChar char="•"/>
            </a:pPr>
            <a:r>
              <a:rPr lang="en-US" dirty="0" smtClean="0">
                <a:solidFill>
                  <a:schemeClr val="accent1">
                    <a:lumMod val="50000"/>
                  </a:schemeClr>
                </a:solidFill>
              </a:rPr>
              <a:t>Client penetration process</a:t>
            </a:r>
          </a:p>
          <a:p>
            <a:pPr marL="571500" indent="-228600">
              <a:buFont typeface="Arial" pitchFamily="34" charset="0"/>
              <a:buChar char="•"/>
            </a:pPr>
            <a:r>
              <a:rPr lang="en-US" dirty="0" smtClean="0">
                <a:solidFill>
                  <a:schemeClr val="accent1">
                    <a:lumMod val="50000"/>
                  </a:schemeClr>
                </a:solidFill>
              </a:rPr>
              <a:t>The Customer Service Process</a:t>
            </a:r>
          </a:p>
          <a:p>
            <a:pPr marL="342900"/>
            <a:r>
              <a:rPr lang="en-US" dirty="0" smtClean="0">
                <a:solidFill>
                  <a:schemeClr val="accent1">
                    <a:lumMod val="50000"/>
                  </a:schemeClr>
                </a:solidFill>
              </a:rPr>
              <a:t>To improve sales and service and subsequently </a:t>
            </a:r>
            <a:r>
              <a:rPr lang="en-US" b="1" dirty="0" smtClean="0">
                <a:solidFill>
                  <a:schemeClr val="accent1">
                    <a:lumMod val="50000"/>
                  </a:schemeClr>
                </a:solidFill>
              </a:rPr>
              <a:t>market them effectively</a:t>
            </a:r>
            <a:r>
              <a:rPr lang="en-US" dirty="0" smtClean="0">
                <a:solidFill>
                  <a:schemeClr val="accent1">
                    <a:lumMod val="50000"/>
                  </a:schemeClr>
                </a:solidFill>
              </a:rPr>
              <a:t>, MetaOps and CLS must have crystal clear insight into what works and what doesn’t the way it’s done today.</a:t>
            </a:r>
            <a:endParaRPr lang="en-US" dirty="0" smtClean="0">
              <a:solidFill>
                <a:schemeClr val="tx2">
                  <a:lumMod val="50000"/>
                </a:schemeClr>
              </a:solidFill>
            </a:endParaRPr>
          </a:p>
          <a:p>
            <a:endParaRPr lang="en-US" dirty="0">
              <a:solidFill>
                <a:schemeClr val="tx2">
                  <a:lumMod val="50000"/>
                </a:schemeClr>
              </a:solidFill>
            </a:endParaRPr>
          </a:p>
        </p:txBody>
      </p:sp>
      <p:pic>
        <p:nvPicPr>
          <p:cNvPr id="6" name="Picture 5" descr="VOC.png"/>
          <p:cNvPicPr>
            <a:picLocks noChangeAspect="1"/>
          </p:cNvPicPr>
          <p:nvPr/>
        </p:nvPicPr>
        <p:blipFill>
          <a:blip r:embed="rId4" cstate="print"/>
          <a:stretch>
            <a:fillRect/>
          </a:stretch>
        </p:blipFill>
        <p:spPr>
          <a:xfrm rot="19081444">
            <a:off x="6297962" y="1288646"/>
            <a:ext cx="2509838" cy="65531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867400" cy="6063198"/>
          </a:xfrm>
          <a:prstGeom prst="rect">
            <a:avLst/>
          </a:prstGeom>
          <a:noFill/>
        </p:spPr>
        <p:txBody>
          <a:bodyPr wrap="square" rtlCol="0">
            <a:spAutoFit/>
          </a:bodyPr>
          <a:lstStyle/>
          <a:p>
            <a:r>
              <a:rPr lang="en-US" sz="2800" b="1" dirty="0" smtClean="0">
                <a:solidFill>
                  <a:schemeClr val="tx2">
                    <a:lumMod val="50000"/>
                  </a:schemeClr>
                </a:solidFill>
              </a:rPr>
              <a:t>Voice of the Customer (VOC) Process</a:t>
            </a:r>
          </a:p>
          <a:p>
            <a:pPr marL="342900" indent="-342900">
              <a:buFont typeface="+mj-lt"/>
              <a:buAutoNum type="arabicPeriod"/>
            </a:pPr>
            <a:endParaRPr lang="en-US" dirty="0" smtClean="0">
              <a:solidFill>
                <a:schemeClr val="accent1">
                  <a:lumMod val="50000"/>
                </a:schemeClr>
              </a:solidFill>
            </a:endParaRPr>
          </a:p>
          <a:p>
            <a:pPr marL="342900" indent="-342900">
              <a:buFont typeface="+mj-lt"/>
              <a:buAutoNum type="arabicPeriod" startAt="2"/>
            </a:pPr>
            <a:r>
              <a:rPr lang="en-US" dirty="0" smtClean="0">
                <a:solidFill>
                  <a:schemeClr val="accent1">
                    <a:lumMod val="50000"/>
                  </a:schemeClr>
                </a:solidFill>
              </a:rPr>
              <a:t>Seek and Find – With the current state articulated we’ll go talk to customers, find out from them what the missing elements are in the current process for crafting final customer penetration:</a:t>
            </a:r>
          </a:p>
          <a:p>
            <a:pPr marL="685800" indent="-342900">
              <a:buFont typeface="Arial" pitchFamily="34" charset="0"/>
              <a:buChar char="•"/>
            </a:pPr>
            <a:r>
              <a:rPr lang="en-US" dirty="0" smtClean="0">
                <a:solidFill>
                  <a:schemeClr val="accent1">
                    <a:lumMod val="50000"/>
                  </a:schemeClr>
                </a:solidFill>
              </a:rPr>
              <a:t>Client Acquisition Methodology</a:t>
            </a:r>
          </a:p>
          <a:p>
            <a:pPr marL="685800" indent="-342900">
              <a:buFont typeface="Arial" pitchFamily="34" charset="0"/>
              <a:buChar char="•"/>
            </a:pPr>
            <a:r>
              <a:rPr lang="en-US" dirty="0" smtClean="0">
                <a:solidFill>
                  <a:schemeClr val="accent1">
                    <a:lumMod val="50000"/>
                  </a:schemeClr>
                </a:solidFill>
              </a:rPr>
              <a:t>On-boarding Methodology</a:t>
            </a:r>
          </a:p>
          <a:p>
            <a:pPr marL="685800" indent="-342900">
              <a:buFont typeface="Arial" pitchFamily="34" charset="0"/>
              <a:buChar char="•"/>
            </a:pPr>
            <a:r>
              <a:rPr lang="en-US" dirty="0" smtClean="0">
                <a:solidFill>
                  <a:schemeClr val="accent1">
                    <a:lumMod val="50000"/>
                  </a:schemeClr>
                </a:solidFill>
              </a:rPr>
              <a:t>Process Deployment </a:t>
            </a:r>
            <a:r>
              <a:rPr lang="en-US" dirty="0" err="1" smtClean="0">
                <a:solidFill>
                  <a:schemeClr val="accent1">
                    <a:lumMod val="50000"/>
                  </a:schemeClr>
                </a:solidFill>
              </a:rPr>
              <a:t>Methodology</a:t>
            </a:r>
            <a:r>
              <a:rPr lang="en-US" baseline="30000" dirty="0" err="1" smtClean="0">
                <a:solidFill>
                  <a:schemeClr val="accent1">
                    <a:lumMod val="50000"/>
                  </a:schemeClr>
                </a:solidFill>
              </a:rPr>
              <a:t>TM</a:t>
            </a:r>
            <a:r>
              <a:rPr lang="en-US" dirty="0" smtClean="0">
                <a:solidFill>
                  <a:schemeClr val="accent1">
                    <a:lumMod val="50000"/>
                  </a:schemeClr>
                </a:solidFill>
              </a:rPr>
              <a:t> for 100% participation</a:t>
            </a:r>
          </a:p>
          <a:p>
            <a:pPr>
              <a:buFont typeface="Arial" pitchFamily="34" charset="0"/>
              <a:buChar char="•"/>
            </a:pPr>
            <a:endParaRPr lang="en-US" dirty="0" smtClean="0">
              <a:solidFill>
                <a:schemeClr val="accent1">
                  <a:lumMod val="50000"/>
                </a:schemeClr>
              </a:solidFill>
            </a:endParaRPr>
          </a:p>
          <a:p>
            <a:pPr marL="342900" indent="-342900">
              <a:buFont typeface="+mj-lt"/>
              <a:buAutoNum type="arabicPeriod" startAt="3"/>
            </a:pPr>
            <a:r>
              <a:rPr lang="en-US" dirty="0" smtClean="0">
                <a:solidFill>
                  <a:schemeClr val="accent1">
                    <a:lumMod val="50000"/>
                  </a:schemeClr>
                </a:solidFill>
              </a:rPr>
              <a:t>Profiling Processes: profile existing customers, then pre-qualify new ones, followed by profiling for on-boarding, penetration, ultimately having ample information for client referrals to their customers and subcontractors</a:t>
            </a:r>
          </a:p>
          <a:p>
            <a:pPr>
              <a:buFont typeface="Arial" pitchFamily="34" charset="0"/>
              <a:buChar char="•"/>
            </a:pPr>
            <a:endParaRPr lang="en-US" dirty="0" smtClean="0">
              <a:solidFill>
                <a:schemeClr val="accent1">
                  <a:lumMod val="50000"/>
                </a:schemeClr>
              </a:solidFill>
            </a:endParaRPr>
          </a:p>
          <a:p>
            <a:r>
              <a:rPr lang="en-US" dirty="0" smtClean="0">
                <a:solidFill>
                  <a:schemeClr val="accent1">
                    <a:lumMod val="50000"/>
                  </a:schemeClr>
                </a:solidFill>
              </a:rPr>
              <a:t>VOC needs to be constant and continuous to identify changes in the market and challenges in execution immediately for prompt response and correction.</a:t>
            </a:r>
            <a:r>
              <a:rPr lang="en-US" dirty="0" smtClean="0"/>
              <a:t/>
            </a:r>
            <a:br>
              <a:rPr lang="en-US" dirty="0" smtClean="0"/>
            </a:br>
            <a:endParaRPr lang="en-US" dirty="0" smtClean="0"/>
          </a:p>
          <a:p>
            <a:endParaRPr lang="en-US" dirty="0">
              <a:solidFill>
                <a:schemeClr val="tx2">
                  <a:lumMod val="50000"/>
                </a:schemeClr>
              </a:solidFill>
            </a:endParaRPr>
          </a:p>
        </p:txBody>
      </p:sp>
      <p:pic>
        <p:nvPicPr>
          <p:cNvPr id="6" name="Picture 5" descr="VOC.png"/>
          <p:cNvPicPr>
            <a:picLocks noChangeAspect="1"/>
          </p:cNvPicPr>
          <p:nvPr/>
        </p:nvPicPr>
        <p:blipFill>
          <a:blip r:embed="rId4" cstate="print"/>
          <a:stretch>
            <a:fillRect/>
          </a:stretch>
        </p:blipFill>
        <p:spPr>
          <a:xfrm rot="19081444">
            <a:off x="6297962" y="1288646"/>
            <a:ext cx="2509838" cy="65531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867400" cy="5478423"/>
          </a:xfrm>
          <a:prstGeom prst="rect">
            <a:avLst/>
          </a:prstGeom>
          <a:noFill/>
        </p:spPr>
        <p:txBody>
          <a:bodyPr wrap="square" rtlCol="0">
            <a:spAutoFit/>
          </a:bodyPr>
          <a:lstStyle/>
          <a:p>
            <a:r>
              <a:rPr lang="en-US" sz="2800" b="1" dirty="0" smtClean="0">
                <a:solidFill>
                  <a:schemeClr val="tx2">
                    <a:lumMod val="50000"/>
                  </a:schemeClr>
                </a:solidFill>
              </a:rPr>
              <a:t>VOC Process </a:t>
            </a:r>
            <a:r>
              <a:rPr lang="en-US" sz="2800" b="1" dirty="0" err="1" smtClean="0">
                <a:solidFill>
                  <a:schemeClr val="tx2">
                    <a:lumMod val="50000"/>
                  </a:schemeClr>
                </a:solidFill>
              </a:rPr>
              <a:t>ctd</a:t>
            </a:r>
            <a:r>
              <a:rPr lang="en-US" sz="2800" b="1" dirty="0" smtClean="0">
                <a:solidFill>
                  <a:schemeClr val="tx2">
                    <a:lumMod val="50000"/>
                  </a:schemeClr>
                </a:solidFill>
              </a:rPr>
              <a:t>.</a:t>
            </a:r>
          </a:p>
          <a:p>
            <a:endParaRPr lang="en-US" sz="1600" dirty="0" smtClean="0">
              <a:solidFill>
                <a:schemeClr val="tx2">
                  <a:lumMod val="50000"/>
                </a:schemeClr>
              </a:solidFill>
            </a:endParaRPr>
          </a:p>
          <a:p>
            <a:r>
              <a:rPr lang="en-US" sz="1600" dirty="0" smtClean="0">
                <a:solidFill>
                  <a:schemeClr val="tx2">
                    <a:lumMod val="50000"/>
                  </a:schemeClr>
                </a:solidFill>
              </a:rPr>
              <a:t>VOC reporting utilizes client feedback to provide data to each department that’s charged with on-boarding quickly and increasing revenue. VOC:</a:t>
            </a:r>
          </a:p>
          <a:p>
            <a:endParaRPr lang="en-US" sz="1600" dirty="0" smtClean="0">
              <a:solidFill>
                <a:schemeClr val="tx2">
                  <a:lumMod val="50000"/>
                </a:schemeClr>
              </a:solidFill>
            </a:endParaRPr>
          </a:p>
          <a:p>
            <a:pPr marL="457200" indent="-457200">
              <a:buBlip>
                <a:blip r:embed="rId4"/>
              </a:buBlip>
            </a:pPr>
            <a:r>
              <a:rPr lang="en-US" sz="1600" dirty="0" smtClean="0">
                <a:solidFill>
                  <a:schemeClr val="tx2">
                    <a:lumMod val="50000"/>
                  </a:schemeClr>
                </a:solidFill>
              </a:rPr>
              <a:t>Reveals how CLS can increase revenue (boatloads of money)</a:t>
            </a:r>
          </a:p>
          <a:p>
            <a:pPr marL="457200" indent="-457200">
              <a:buBlip>
                <a:blip r:embed="rId4"/>
              </a:buBlip>
            </a:pPr>
            <a:r>
              <a:rPr lang="en-US" sz="1600" dirty="0" smtClean="0">
                <a:solidFill>
                  <a:schemeClr val="tx2">
                    <a:lumMod val="50000"/>
                  </a:schemeClr>
                </a:solidFill>
              </a:rPr>
              <a:t>Shows how CLS can maximize profit</a:t>
            </a:r>
          </a:p>
          <a:p>
            <a:pPr marL="457200" indent="-457200">
              <a:buBlip>
                <a:blip r:embed="rId4"/>
              </a:buBlip>
            </a:pPr>
            <a:r>
              <a:rPr lang="en-US" sz="1600" dirty="0" smtClean="0">
                <a:solidFill>
                  <a:schemeClr val="tx2">
                    <a:lumMod val="50000"/>
                  </a:schemeClr>
                </a:solidFill>
              </a:rPr>
              <a:t>Reveals processes and tactics for retaining customers</a:t>
            </a:r>
          </a:p>
          <a:p>
            <a:pPr marL="457200" indent="-457200">
              <a:buBlip>
                <a:blip r:embed="rId4"/>
              </a:buBlip>
            </a:pPr>
            <a:r>
              <a:rPr lang="en-US" sz="1600" dirty="0" smtClean="0">
                <a:solidFill>
                  <a:schemeClr val="tx2">
                    <a:lumMod val="50000"/>
                  </a:schemeClr>
                </a:solidFill>
              </a:rPr>
              <a:t>Brings to light operational opportunities for improvement and cost savings</a:t>
            </a:r>
          </a:p>
          <a:p>
            <a:pPr marL="457200" indent="-457200">
              <a:buBlip>
                <a:blip r:embed="rId4"/>
              </a:buBlip>
            </a:pPr>
            <a:r>
              <a:rPr lang="en-US" sz="1600" dirty="0" smtClean="0">
                <a:solidFill>
                  <a:schemeClr val="tx2">
                    <a:lumMod val="50000"/>
                  </a:schemeClr>
                </a:solidFill>
              </a:rPr>
              <a:t>Indicates ways to improve customer service</a:t>
            </a:r>
          </a:p>
          <a:p>
            <a:pPr marL="457200" indent="-457200">
              <a:buBlip>
                <a:blip r:embed="rId4"/>
              </a:buBlip>
            </a:pPr>
            <a:r>
              <a:rPr lang="en-US" sz="1600" dirty="0" smtClean="0">
                <a:solidFill>
                  <a:schemeClr val="tx2">
                    <a:lumMod val="50000"/>
                  </a:schemeClr>
                </a:solidFill>
              </a:rPr>
              <a:t>Unearths practices that drive costs down</a:t>
            </a:r>
          </a:p>
          <a:p>
            <a:pPr marL="457200" indent="-457200">
              <a:buBlip>
                <a:blip r:embed="rId4"/>
              </a:buBlip>
            </a:pPr>
            <a:r>
              <a:rPr lang="en-US" sz="1600" dirty="0" smtClean="0">
                <a:solidFill>
                  <a:schemeClr val="tx2">
                    <a:lumMod val="50000"/>
                  </a:schemeClr>
                </a:solidFill>
              </a:rPr>
              <a:t>Identifies client messaging</a:t>
            </a:r>
          </a:p>
          <a:p>
            <a:pPr marL="457200" indent="-457200">
              <a:buBlip>
                <a:blip r:embed="rId4"/>
              </a:buBlip>
            </a:pPr>
            <a:r>
              <a:rPr lang="en-US" sz="1600" dirty="0" smtClean="0">
                <a:solidFill>
                  <a:schemeClr val="tx2">
                    <a:lumMod val="50000"/>
                  </a:schemeClr>
                </a:solidFill>
              </a:rPr>
              <a:t>Identifies key reasons for slow and fast ramp-up so they can be aligned for consistent and predictable ramp-up</a:t>
            </a:r>
          </a:p>
          <a:p>
            <a:pPr marL="457200" indent="-457200"/>
            <a:endParaRPr lang="en-US" sz="1600" dirty="0" smtClean="0">
              <a:solidFill>
                <a:schemeClr val="tx2">
                  <a:lumMod val="50000"/>
                </a:schemeClr>
              </a:solidFill>
            </a:endParaRPr>
          </a:p>
          <a:p>
            <a:r>
              <a:rPr lang="en-US" sz="1600" b="1" i="1" dirty="0" smtClean="0">
                <a:solidFill>
                  <a:schemeClr val="tx2">
                    <a:lumMod val="50000"/>
                  </a:schemeClr>
                </a:solidFill>
              </a:rPr>
              <a:t>VOC is, in fact, a profit center not an expense because it takes the labor- and time-intensive guesswork out of the selling process, and increases first-time success rates.</a:t>
            </a:r>
          </a:p>
          <a:p>
            <a:pPr marL="457200" indent="-457200">
              <a:buBlip>
                <a:blip r:embed="rId4"/>
              </a:buBlip>
            </a:pPr>
            <a:endParaRPr lang="en-US" dirty="0" smtClean="0">
              <a:solidFill>
                <a:schemeClr val="tx2">
                  <a:lumMod val="50000"/>
                </a:schemeClr>
              </a:solidFill>
            </a:endParaRPr>
          </a:p>
        </p:txBody>
      </p:sp>
      <p:pic>
        <p:nvPicPr>
          <p:cNvPr id="6" name="Picture 5" descr="VOC.png"/>
          <p:cNvPicPr>
            <a:picLocks noChangeAspect="1"/>
          </p:cNvPicPr>
          <p:nvPr/>
        </p:nvPicPr>
        <p:blipFill>
          <a:blip r:embed="rId5" cstate="print"/>
          <a:stretch>
            <a:fillRect/>
          </a:stretch>
        </p:blipFill>
        <p:spPr>
          <a:xfrm rot="19081444">
            <a:off x="6297962" y="1288646"/>
            <a:ext cx="2509838" cy="65531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1295400" y="1143000"/>
            <a:ext cx="5867400" cy="4524315"/>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r>
              <a:rPr lang="en-US" sz="4800" b="1" dirty="0" smtClean="0">
                <a:solidFill>
                  <a:schemeClr val="tx2">
                    <a:lumMod val="50000"/>
                  </a:schemeClr>
                </a:solidFill>
              </a:rPr>
              <a:t>Voice of the Customer (VOC) Process</a:t>
            </a:r>
            <a:endParaRPr lang="en-US" dirty="0">
              <a:solidFill>
                <a:schemeClr val="tx2">
                  <a:lumMod val="50000"/>
                </a:schemeClr>
              </a:solidFill>
            </a:endParaRPr>
          </a:p>
        </p:txBody>
      </p:sp>
      <p:pic>
        <p:nvPicPr>
          <p:cNvPr id="6" name="Picture 5" descr="VOC.png"/>
          <p:cNvPicPr>
            <a:picLocks noChangeAspect="1"/>
          </p:cNvPicPr>
          <p:nvPr/>
        </p:nvPicPr>
        <p:blipFill>
          <a:blip r:embed="rId4" cstate="print"/>
          <a:stretch>
            <a:fillRect/>
          </a:stretch>
        </p:blipFill>
        <p:spPr>
          <a:xfrm rot="20366087">
            <a:off x="2637052" y="2457986"/>
            <a:ext cx="3305015" cy="862928"/>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943600" cy="5940088"/>
          </a:xfrm>
          <a:prstGeom prst="rect">
            <a:avLst/>
          </a:prstGeom>
          <a:noFill/>
        </p:spPr>
        <p:txBody>
          <a:bodyPr wrap="square" rtlCol="0">
            <a:spAutoFit/>
          </a:bodyPr>
          <a:lstStyle/>
          <a:p>
            <a:r>
              <a:rPr lang="en-US" sz="2800" b="1" dirty="0" smtClean="0">
                <a:solidFill>
                  <a:schemeClr val="tx2">
                    <a:lumMod val="50000"/>
                  </a:schemeClr>
                </a:solidFill>
              </a:rPr>
              <a:t>Target Industry and Company Profiling</a:t>
            </a:r>
          </a:p>
          <a:p>
            <a:r>
              <a:rPr lang="en-US" sz="2800" dirty="0" smtClean="0">
                <a:solidFill>
                  <a:schemeClr val="tx2">
                    <a:lumMod val="50000"/>
                  </a:schemeClr>
                </a:solidFill>
              </a:rPr>
              <a:t/>
            </a:r>
            <a:br>
              <a:rPr lang="en-US" sz="2800" dirty="0" smtClean="0">
                <a:solidFill>
                  <a:schemeClr val="tx2">
                    <a:lumMod val="50000"/>
                  </a:schemeClr>
                </a:solidFill>
              </a:rPr>
            </a:br>
            <a:r>
              <a:rPr lang="en-US" dirty="0" smtClean="0">
                <a:solidFill>
                  <a:schemeClr val="tx2">
                    <a:lumMod val="50000"/>
                  </a:schemeClr>
                </a:solidFill>
              </a:rPr>
              <a:t>As another signature part of MetaOps marketing—vs. traditional marketing—MetaOps will develop an </a:t>
            </a:r>
            <a:r>
              <a:rPr lang="en-US" dirty="0" err="1" smtClean="0">
                <a:solidFill>
                  <a:schemeClr val="tx2">
                    <a:lumMod val="50000"/>
                  </a:schemeClr>
                </a:solidFill>
              </a:rPr>
              <a:t>operationalized</a:t>
            </a:r>
            <a:r>
              <a:rPr lang="en-US" dirty="0" smtClean="0">
                <a:solidFill>
                  <a:schemeClr val="tx2">
                    <a:lumMod val="50000"/>
                  </a:schemeClr>
                </a:solidFill>
              </a:rPr>
              <a:t> system by which profilers (CLS’s “gatherers”):</a:t>
            </a:r>
            <a:endParaRPr lang="en-US" b="1" i="1" dirty="0" smtClean="0"/>
          </a:p>
          <a:p>
            <a:endParaRPr lang="en-US" dirty="0" smtClean="0">
              <a:solidFill>
                <a:schemeClr val="tx2">
                  <a:lumMod val="50000"/>
                </a:schemeClr>
              </a:solidFill>
            </a:endParaRPr>
          </a:p>
          <a:p>
            <a:pPr marL="465138" indent="-465138">
              <a:buBlip>
                <a:blip r:embed="rId4"/>
              </a:buBlip>
            </a:pPr>
            <a:r>
              <a:rPr lang="en-US" dirty="0" smtClean="0">
                <a:solidFill>
                  <a:schemeClr val="tx2">
                    <a:lumMod val="50000"/>
                  </a:schemeClr>
                </a:solidFill>
              </a:rPr>
              <a:t>Build a comprehensive profile of each industry that’s been deemed a </a:t>
            </a:r>
            <a:r>
              <a:rPr lang="en-US" b="1" dirty="0" smtClean="0">
                <a:solidFill>
                  <a:schemeClr val="tx2">
                    <a:lumMod val="50000"/>
                  </a:schemeClr>
                </a:solidFill>
              </a:rPr>
              <a:t>viable target industry</a:t>
            </a:r>
          </a:p>
          <a:p>
            <a:pPr marL="465138" indent="-465138">
              <a:buBlip>
                <a:blip r:embed="rId4"/>
              </a:buBlip>
            </a:pPr>
            <a:r>
              <a:rPr lang="en-US" dirty="0" smtClean="0">
                <a:solidFill>
                  <a:schemeClr val="tx2">
                    <a:lumMod val="50000"/>
                  </a:schemeClr>
                </a:solidFill>
              </a:rPr>
              <a:t>Build company-specific profiles of target companies (Tier 1 and 2) to enable precision customization, and </a:t>
            </a:r>
            <a:r>
              <a:rPr lang="en-US" b="1" dirty="0" smtClean="0">
                <a:solidFill>
                  <a:schemeClr val="tx2">
                    <a:lumMod val="50000"/>
                  </a:schemeClr>
                </a:solidFill>
              </a:rPr>
              <a:t>quick ramp-up, conversion and on-boarding</a:t>
            </a:r>
          </a:p>
          <a:p>
            <a:pPr marL="922338" lvl="1" indent="-465138">
              <a:buBlip>
                <a:blip r:embed="rId4"/>
              </a:buBlip>
            </a:pPr>
            <a:r>
              <a:rPr lang="en-US" dirty="0" smtClean="0">
                <a:solidFill>
                  <a:schemeClr val="tx2">
                    <a:lumMod val="50000"/>
                  </a:schemeClr>
                </a:solidFill>
              </a:rPr>
              <a:t>One outcome a mini marketing campaign within client companies</a:t>
            </a:r>
          </a:p>
          <a:p>
            <a:pPr marL="465138" indent="-465138">
              <a:buBlip>
                <a:blip r:embed="rId4"/>
              </a:buBlip>
            </a:pPr>
            <a:r>
              <a:rPr lang="en-US" dirty="0" smtClean="0">
                <a:solidFill>
                  <a:schemeClr val="tx2">
                    <a:lumMod val="50000"/>
                  </a:schemeClr>
                </a:solidFill>
              </a:rPr>
              <a:t>Require each CLS department to contribute relevant information to the profile via the intranet, such as:</a:t>
            </a:r>
          </a:p>
          <a:p>
            <a:pPr marL="922338" lvl="1" indent="-465138">
              <a:buFont typeface="Arial" pitchFamily="34" charset="0"/>
              <a:buChar char="•"/>
            </a:pPr>
            <a:r>
              <a:rPr lang="en-US" dirty="0" smtClean="0">
                <a:solidFill>
                  <a:schemeClr val="tx2">
                    <a:lumMod val="50000"/>
                  </a:schemeClr>
                </a:solidFill>
              </a:rPr>
              <a:t>Fiscal </a:t>
            </a:r>
            <a:r>
              <a:rPr lang="en-US" b="1" dirty="0" smtClean="0">
                <a:solidFill>
                  <a:schemeClr val="tx2">
                    <a:lumMod val="50000"/>
                  </a:schemeClr>
                </a:solidFill>
              </a:rPr>
              <a:t>success stories </a:t>
            </a:r>
            <a:r>
              <a:rPr lang="en-US" dirty="0" smtClean="0">
                <a:solidFill>
                  <a:schemeClr val="tx2">
                    <a:lumMod val="50000"/>
                  </a:schemeClr>
                </a:solidFill>
              </a:rPr>
              <a:t>from similar clients</a:t>
            </a:r>
          </a:p>
          <a:p>
            <a:pPr marL="922338" lvl="1" indent="-465138">
              <a:buFont typeface="Arial" pitchFamily="34" charset="0"/>
              <a:buChar char="•"/>
            </a:pPr>
            <a:r>
              <a:rPr lang="en-US" b="1" dirty="0" smtClean="0">
                <a:solidFill>
                  <a:schemeClr val="tx2">
                    <a:lumMod val="50000"/>
                  </a:schemeClr>
                </a:solidFill>
              </a:rPr>
              <a:t>Industry-specific solutions </a:t>
            </a:r>
            <a:r>
              <a:rPr lang="en-US" dirty="0" smtClean="0">
                <a:solidFill>
                  <a:schemeClr val="tx2">
                    <a:lumMod val="50000"/>
                  </a:schemeClr>
                </a:solidFill>
              </a:rPr>
              <a:t>used successfully for other companies</a:t>
            </a:r>
          </a:p>
          <a:p>
            <a:pPr marL="922338" lvl="1" indent="-465138">
              <a:buFont typeface="Arial" pitchFamily="34" charset="0"/>
              <a:buChar char="•"/>
            </a:pPr>
            <a:r>
              <a:rPr lang="en-US" b="1" dirty="0" smtClean="0">
                <a:solidFill>
                  <a:schemeClr val="tx2">
                    <a:lumMod val="50000"/>
                  </a:schemeClr>
                </a:solidFill>
              </a:rPr>
              <a:t>Savings and benefits calculations </a:t>
            </a:r>
            <a:r>
              <a:rPr lang="en-US" dirty="0" smtClean="0">
                <a:solidFill>
                  <a:schemeClr val="tx2">
                    <a:lumMod val="50000"/>
                  </a:schemeClr>
                </a:solidFill>
              </a:rPr>
              <a:t>based on historic data</a:t>
            </a:r>
          </a:p>
        </p:txBody>
      </p:sp>
      <p:pic>
        <p:nvPicPr>
          <p:cNvPr id="6" name="Picture 5" descr="profile.png"/>
          <p:cNvPicPr>
            <a:picLocks noChangeAspect="1"/>
          </p:cNvPicPr>
          <p:nvPr/>
        </p:nvPicPr>
        <p:blipFill>
          <a:blip r:embed="rId5" cstate="print"/>
          <a:stretch>
            <a:fillRect/>
          </a:stretch>
        </p:blipFill>
        <p:spPr>
          <a:xfrm>
            <a:off x="6781800" y="914400"/>
            <a:ext cx="1885950" cy="942975"/>
          </a:xfrm>
          <a:prstGeom prst="rect">
            <a:avLst/>
          </a:prstGeom>
        </p:spPr>
      </p:pic>
      <p:sp>
        <p:nvSpPr>
          <p:cNvPr id="7" name="Slide Number Placeholder 6"/>
          <p:cNvSpPr>
            <a:spLocks noGrp="1"/>
          </p:cNvSpPr>
          <p:nvPr>
            <p:ph type="sldNum" sz="quarter" idx="11"/>
          </p:nvPr>
        </p:nvSpPr>
        <p:spPr/>
        <p:txBody>
          <a:bodyPr/>
          <a:lstStyle/>
          <a:p>
            <a:fld id="{A7D728F6-DD7B-4213-BEB0-C9940AA5AF17}"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943600" cy="800219"/>
          </a:xfrm>
          <a:prstGeom prst="rect">
            <a:avLst/>
          </a:prstGeom>
          <a:noFill/>
        </p:spPr>
        <p:txBody>
          <a:bodyPr wrap="square" rtlCol="0">
            <a:spAutoFit/>
          </a:bodyPr>
          <a:lstStyle/>
          <a:p>
            <a:r>
              <a:rPr lang="en-US" sz="2800" dirty="0" smtClean="0">
                <a:solidFill>
                  <a:schemeClr val="tx2">
                    <a:lumMod val="50000"/>
                  </a:schemeClr>
                </a:solidFill>
              </a:rPr>
              <a:t/>
            </a:r>
            <a:br>
              <a:rPr lang="en-US" sz="2800" dirty="0" smtClean="0">
                <a:solidFill>
                  <a:schemeClr val="tx2">
                    <a:lumMod val="50000"/>
                  </a:schemeClr>
                </a:solidFill>
              </a:rPr>
            </a:br>
            <a:endParaRPr lang="en-US" dirty="0" smtClean="0">
              <a:solidFill>
                <a:schemeClr val="tx2">
                  <a:lumMod val="50000"/>
                </a:schemeClr>
              </a:solidFill>
            </a:endParaRPr>
          </a:p>
        </p:txBody>
      </p:sp>
      <p:pic>
        <p:nvPicPr>
          <p:cNvPr id="6" name="Picture 5" descr="profile.png"/>
          <p:cNvPicPr>
            <a:picLocks noChangeAspect="1"/>
          </p:cNvPicPr>
          <p:nvPr/>
        </p:nvPicPr>
        <p:blipFill>
          <a:blip r:embed="rId4" cstate="print"/>
          <a:stretch>
            <a:fillRect/>
          </a:stretch>
        </p:blipFill>
        <p:spPr>
          <a:xfrm>
            <a:off x="2819400" y="2362200"/>
            <a:ext cx="2800350" cy="1400175"/>
          </a:xfrm>
          <a:prstGeom prst="rect">
            <a:avLst/>
          </a:prstGeom>
        </p:spPr>
      </p:pic>
      <p:sp>
        <p:nvSpPr>
          <p:cNvPr id="7" name="TextBox 6"/>
          <p:cNvSpPr txBox="1"/>
          <p:nvPr/>
        </p:nvSpPr>
        <p:spPr>
          <a:xfrm>
            <a:off x="1295400" y="1143000"/>
            <a:ext cx="5867400" cy="4524315"/>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r>
              <a:rPr lang="en-US" sz="4800" b="1" dirty="0" smtClean="0">
                <a:solidFill>
                  <a:schemeClr val="tx2">
                    <a:lumMod val="50000"/>
                  </a:schemeClr>
                </a:solidFill>
              </a:rPr>
              <a:t>Target Industry and Company Profiling</a:t>
            </a:r>
          </a:p>
        </p:txBody>
      </p:sp>
      <p:sp>
        <p:nvSpPr>
          <p:cNvPr id="8" name="Slide Number Placeholder 7"/>
          <p:cNvSpPr>
            <a:spLocks noGrp="1"/>
          </p:cNvSpPr>
          <p:nvPr>
            <p:ph type="sldNum" sz="quarter" idx="11"/>
          </p:nvPr>
        </p:nvSpPr>
        <p:spPr/>
        <p:txBody>
          <a:bodyPr/>
          <a:lstStyle/>
          <a:p>
            <a:fld id="{A7D728F6-DD7B-4213-BEB0-C9940AA5AF17}"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803731"/>
            <a:ext cx="6248400" cy="4647426"/>
          </a:xfrm>
          <a:prstGeom prst="rect">
            <a:avLst/>
          </a:prstGeom>
          <a:noFill/>
        </p:spPr>
        <p:txBody>
          <a:bodyPr wrap="square" rtlCol="0">
            <a:spAutoFit/>
          </a:bodyPr>
          <a:lstStyle/>
          <a:p>
            <a:r>
              <a:rPr lang="en-US" sz="2800" b="1" dirty="0" smtClean="0">
                <a:solidFill>
                  <a:schemeClr val="tx2">
                    <a:lumMod val="50000"/>
                  </a:schemeClr>
                </a:solidFill>
              </a:rPr>
              <a:t>Pre-qualifying</a:t>
            </a:r>
          </a:p>
          <a:p>
            <a:endParaRPr lang="en-US" sz="2800" dirty="0">
              <a:solidFill>
                <a:schemeClr val="tx2">
                  <a:lumMod val="50000"/>
                </a:schemeClr>
              </a:solidFill>
            </a:endParaRPr>
          </a:p>
          <a:p>
            <a:r>
              <a:rPr lang="en-US" sz="1600" dirty="0" smtClean="0">
                <a:solidFill>
                  <a:schemeClr val="tx2">
                    <a:lumMod val="50000"/>
                  </a:schemeClr>
                </a:solidFill>
              </a:rPr>
              <a:t>Pre-qualifying (and self-qualifying): As part of the profiling  and acquisition process, MetaOps will develop a pre-qualifying tool as an outcome from the Current State work – The tool will asks questions such as:</a:t>
            </a:r>
          </a:p>
          <a:p>
            <a:pPr marL="465138" indent="-465138">
              <a:buFont typeface="Arial" pitchFamily="34" charset="0"/>
              <a:buChar char="•"/>
            </a:pPr>
            <a:r>
              <a:rPr lang="en-US" sz="1600" dirty="0">
                <a:solidFill>
                  <a:schemeClr val="tx2">
                    <a:lumMod val="50000"/>
                  </a:schemeClr>
                </a:solidFill>
              </a:rPr>
              <a:t>On average does your team stay 7 or more nights in one </a:t>
            </a:r>
            <a:r>
              <a:rPr lang="en-US" sz="1600" dirty="0" smtClean="0">
                <a:solidFill>
                  <a:schemeClr val="tx2">
                    <a:lumMod val="50000"/>
                  </a:schemeClr>
                </a:solidFill>
              </a:rPr>
              <a:t>location?</a:t>
            </a:r>
          </a:p>
          <a:p>
            <a:pPr marL="465138" indent="-465138">
              <a:buFont typeface="Arial" pitchFamily="34" charset="0"/>
              <a:buChar char="•"/>
            </a:pPr>
            <a:r>
              <a:rPr lang="en-US" sz="1600" dirty="0" smtClean="0">
                <a:solidFill>
                  <a:schemeClr val="tx2">
                    <a:lumMod val="50000"/>
                  </a:schemeClr>
                </a:solidFill>
              </a:rPr>
              <a:t>How </a:t>
            </a:r>
            <a:r>
              <a:rPr lang="en-US" sz="1600" dirty="0">
                <a:solidFill>
                  <a:schemeClr val="tx2">
                    <a:lumMod val="50000"/>
                  </a:schemeClr>
                </a:solidFill>
              </a:rPr>
              <a:t>many employees typically are staying 7 or more nights on the </a:t>
            </a:r>
            <a:r>
              <a:rPr lang="en-US" sz="1600" dirty="0" smtClean="0">
                <a:solidFill>
                  <a:schemeClr val="tx2">
                    <a:lumMod val="50000"/>
                  </a:schemeClr>
                </a:solidFill>
              </a:rPr>
              <a:t>road?</a:t>
            </a:r>
          </a:p>
          <a:p>
            <a:pPr marL="465138" indent="-465138">
              <a:buFont typeface="Arial" pitchFamily="34" charset="0"/>
              <a:buChar char="•"/>
            </a:pPr>
            <a:r>
              <a:rPr lang="en-US" sz="1600" dirty="0" smtClean="0">
                <a:solidFill>
                  <a:schemeClr val="tx2">
                    <a:lumMod val="50000"/>
                  </a:schemeClr>
                </a:solidFill>
              </a:rPr>
              <a:t>How </a:t>
            </a:r>
            <a:r>
              <a:rPr lang="en-US" sz="1600" dirty="0">
                <a:solidFill>
                  <a:schemeClr val="tx2">
                    <a:lumMod val="50000"/>
                  </a:schemeClr>
                </a:solidFill>
              </a:rPr>
              <a:t>many </a:t>
            </a:r>
            <a:r>
              <a:rPr lang="en-US" sz="1600" dirty="0" smtClean="0">
                <a:solidFill>
                  <a:schemeClr val="tx2">
                    <a:lumMod val="50000"/>
                  </a:schemeClr>
                </a:solidFill>
              </a:rPr>
              <a:t>hotel nights do you purchase on average each month?</a:t>
            </a:r>
          </a:p>
          <a:p>
            <a:pPr marL="465138" indent="-465138">
              <a:buFont typeface="Arial" pitchFamily="34" charset="0"/>
              <a:buChar char="•"/>
            </a:pPr>
            <a:r>
              <a:rPr lang="en-US" sz="1600" dirty="0" smtClean="0">
                <a:solidFill>
                  <a:schemeClr val="tx2">
                    <a:lumMod val="50000"/>
                  </a:schemeClr>
                </a:solidFill>
              </a:rPr>
              <a:t>How </a:t>
            </a:r>
            <a:r>
              <a:rPr lang="en-US" sz="1600" dirty="0">
                <a:solidFill>
                  <a:schemeClr val="tx2">
                    <a:lumMod val="50000"/>
                  </a:schemeClr>
                </a:solidFill>
              </a:rPr>
              <a:t>many </a:t>
            </a:r>
            <a:r>
              <a:rPr lang="en-US" sz="1600" dirty="0" smtClean="0">
                <a:solidFill>
                  <a:schemeClr val="tx2">
                    <a:lumMod val="50000"/>
                  </a:schemeClr>
                </a:solidFill>
              </a:rPr>
              <a:t>administrative </a:t>
            </a:r>
            <a:r>
              <a:rPr lang="en-US" sz="1600" dirty="0">
                <a:solidFill>
                  <a:schemeClr val="tx2">
                    <a:lumMod val="50000"/>
                  </a:schemeClr>
                </a:solidFill>
              </a:rPr>
              <a:t>staff are required to manage your lodging </a:t>
            </a:r>
            <a:r>
              <a:rPr lang="en-US" sz="1600" dirty="0" smtClean="0">
                <a:solidFill>
                  <a:schemeClr val="tx2">
                    <a:lumMod val="50000"/>
                  </a:schemeClr>
                </a:solidFill>
              </a:rPr>
              <a:t>requests?</a:t>
            </a:r>
          </a:p>
          <a:p>
            <a:pPr marL="465138" indent="-465138">
              <a:buFont typeface="Arial" pitchFamily="34" charset="0"/>
              <a:buChar char="•"/>
            </a:pPr>
            <a:r>
              <a:rPr lang="en-US" sz="1600" dirty="0" smtClean="0">
                <a:solidFill>
                  <a:schemeClr val="tx2">
                    <a:lumMod val="50000"/>
                  </a:schemeClr>
                </a:solidFill>
              </a:rPr>
              <a:t>How </a:t>
            </a:r>
            <a:r>
              <a:rPr lang="en-US" sz="1600" dirty="0">
                <a:solidFill>
                  <a:schemeClr val="tx2">
                    <a:lumMod val="50000"/>
                  </a:schemeClr>
                </a:solidFill>
              </a:rPr>
              <a:t>many hotel invoices do you process per month</a:t>
            </a:r>
            <a:r>
              <a:rPr lang="en-US" sz="1600" dirty="0" smtClean="0">
                <a:solidFill>
                  <a:schemeClr val="tx2">
                    <a:lumMod val="50000"/>
                  </a:schemeClr>
                </a:solidFill>
              </a:rPr>
              <a:t>?</a:t>
            </a:r>
          </a:p>
          <a:p>
            <a:pPr marL="465138" indent="-465138">
              <a:buFont typeface="Arial" pitchFamily="34" charset="0"/>
              <a:buChar char="•"/>
            </a:pPr>
            <a:r>
              <a:rPr lang="en-US" sz="1600" dirty="0" smtClean="0">
                <a:solidFill>
                  <a:schemeClr val="tx2">
                    <a:lumMod val="50000"/>
                  </a:schemeClr>
                </a:solidFill>
              </a:rPr>
              <a:t>How many lost work days do you have due to lodging issues?</a:t>
            </a:r>
          </a:p>
          <a:p>
            <a:pPr marL="7938" indent="-7938"/>
            <a:endParaRPr lang="en-US" sz="1600" dirty="0" smtClean="0">
              <a:solidFill>
                <a:schemeClr val="tx2">
                  <a:lumMod val="50000"/>
                </a:schemeClr>
              </a:solidFill>
            </a:endParaRPr>
          </a:p>
          <a:p>
            <a:pPr marL="7938" indent="-7938"/>
            <a:r>
              <a:rPr lang="en-US" sz="1600" dirty="0" smtClean="0">
                <a:solidFill>
                  <a:schemeClr val="tx2">
                    <a:lumMod val="50000"/>
                  </a:schemeClr>
                </a:solidFill>
              </a:rPr>
              <a:t>Resulting data provides information to accelerate the close effectively as well as generate ever-improving industry profiling </a:t>
            </a:r>
            <a:endParaRPr lang="en-US" sz="1600" b="1" i="1" dirty="0" smtClean="0"/>
          </a:p>
        </p:txBody>
      </p:sp>
      <p:pic>
        <p:nvPicPr>
          <p:cNvPr id="7" name="Picture 6" descr="PreQualification.png"/>
          <p:cNvPicPr>
            <a:picLocks noChangeAspect="1"/>
          </p:cNvPicPr>
          <p:nvPr/>
        </p:nvPicPr>
        <p:blipFill>
          <a:blip r:embed="rId4" cstate="print">
            <a:clrChange>
              <a:clrFrom>
                <a:srgbClr val="F4F5F8"/>
              </a:clrFrom>
              <a:clrTo>
                <a:srgbClr val="F4F5F8">
                  <a:alpha val="0"/>
                </a:srgbClr>
              </a:clrTo>
            </a:clrChange>
          </a:blip>
          <a:stretch>
            <a:fillRect/>
          </a:stretch>
        </p:blipFill>
        <p:spPr>
          <a:xfrm>
            <a:off x="6756400" y="914400"/>
            <a:ext cx="1682750" cy="12620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Slide Number Placeholder 5"/>
          <p:cNvSpPr>
            <a:spLocks noGrp="1"/>
          </p:cNvSpPr>
          <p:nvPr>
            <p:ph type="sldNum" sz="quarter" idx="11"/>
          </p:nvPr>
        </p:nvSpPr>
        <p:spPr/>
        <p:txBody>
          <a:bodyPr/>
          <a:lstStyle/>
          <a:p>
            <a:fld id="{A7D728F6-DD7B-4213-BEB0-C9940AA5AF17}"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95400" y="1143000"/>
            <a:ext cx="5867400" cy="4524315"/>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dirty="0" smtClean="0">
              <a:solidFill>
                <a:schemeClr val="tx2">
                  <a:lumMod val="50000"/>
                </a:schemeClr>
              </a:solidFill>
            </a:endParaRPr>
          </a:p>
          <a:p>
            <a:pPr algn="ctr"/>
            <a:r>
              <a:rPr lang="en-US" sz="4800" b="1" dirty="0" smtClean="0">
                <a:solidFill>
                  <a:schemeClr val="tx2">
                    <a:lumMod val="50000"/>
                  </a:schemeClr>
                </a:solidFill>
              </a:rPr>
              <a:t>Pre-qualifying</a:t>
            </a:r>
          </a:p>
        </p:txBody>
      </p:sp>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pic>
        <p:nvPicPr>
          <p:cNvPr id="8" name="Picture 7" descr="PreQualification.png"/>
          <p:cNvPicPr>
            <a:picLocks noChangeAspect="1"/>
          </p:cNvPicPr>
          <p:nvPr/>
        </p:nvPicPr>
        <p:blipFill>
          <a:blip r:embed="rId4" cstate="print"/>
          <a:stretch>
            <a:fillRect/>
          </a:stretch>
        </p:blipFill>
        <p:spPr>
          <a:xfrm>
            <a:off x="2819400" y="2362200"/>
            <a:ext cx="2641599"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Slide Number Placeholder 4"/>
          <p:cNvSpPr>
            <a:spLocks noGrp="1"/>
          </p:cNvSpPr>
          <p:nvPr>
            <p:ph type="sldNum" sz="quarter" idx="11"/>
          </p:nvPr>
        </p:nvSpPr>
        <p:spPr/>
        <p:txBody>
          <a:bodyPr/>
          <a:lstStyle/>
          <a:p>
            <a:fld id="{A7D728F6-DD7B-4213-BEB0-C9940AA5AF17}"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943600" cy="5386090"/>
          </a:xfrm>
          <a:prstGeom prst="rect">
            <a:avLst/>
          </a:prstGeom>
          <a:noFill/>
        </p:spPr>
        <p:txBody>
          <a:bodyPr wrap="square" rtlCol="0">
            <a:spAutoFit/>
          </a:bodyPr>
          <a:lstStyle/>
          <a:p>
            <a:r>
              <a:rPr lang="en-US" sz="2800" b="1" dirty="0" smtClean="0">
                <a:solidFill>
                  <a:schemeClr val="tx2">
                    <a:lumMod val="50000"/>
                  </a:schemeClr>
                </a:solidFill>
              </a:rPr>
              <a:t>Team-to-Team Sales and Service</a:t>
            </a:r>
          </a:p>
          <a:p>
            <a:endParaRPr lang="en-US" sz="2800" dirty="0">
              <a:solidFill>
                <a:schemeClr val="tx2">
                  <a:lumMod val="50000"/>
                </a:schemeClr>
              </a:solidFill>
            </a:endParaRPr>
          </a:p>
          <a:p>
            <a:r>
              <a:rPr lang="en-US" dirty="0" smtClean="0">
                <a:solidFill>
                  <a:schemeClr val="tx2">
                    <a:lumMod val="50000"/>
                  </a:schemeClr>
                </a:solidFill>
              </a:rPr>
              <a:t>In order to establish CLS as the go-to department for everything business-lodging related for each client company, MetaOps will develop a team-to-team sales and service system that:</a:t>
            </a:r>
            <a:endParaRPr lang="en-US" b="1" i="1" dirty="0" smtClean="0"/>
          </a:p>
          <a:p>
            <a:endParaRPr lang="en-US" dirty="0" smtClean="0">
              <a:solidFill>
                <a:schemeClr val="tx2">
                  <a:lumMod val="50000"/>
                </a:schemeClr>
              </a:solidFill>
            </a:endParaRPr>
          </a:p>
          <a:p>
            <a:pPr marL="465138" indent="-465138">
              <a:buBlip>
                <a:blip r:embed="rId4"/>
              </a:buBlip>
            </a:pPr>
            <a:r>
              <a:rPr lang="en-US" dirty="0" smtClean="0">
                <a:solidFill>
                  <a:schemeClr val="tx2">
                    <a:lumMod val="50000"/>
                  </a:schemeClr>
                </a:solidFill>
              </a:rPr>
              <a:t>Builds the </a:t>
            </a:r>
            <a:r>
              <a:rPr lang="en-US" b="1" dirty="0" smtClean="0">
                <a:solidFill>
                  <a:schemeClr val="tx2">
                    <a:lumMod val="50000"/>
                  </a:schemeClr>
                </a:solidFill>
              </a:rPr>
              <a:t>human connection </a:t>
            </a:r>
            <a:r>
              <a:rPr lang="en-US" dirty="0" smtClean="0">
                <a:solidFill>
                  <a:schemeClr val="tx2">
                    <a:lumMod val="50000"/>
                  </a:schemeClr>
                </a:solidFill>
              </a:rPr>
              <a:t>between CLS and its clients creating person-to-person relationships for effective sales, better customer service, and sustainable retention and growth</a:t>
            </a:r>
          </a:p>
          <a:p>
            <a:pPr marL="465138" indent="-465138">
              <a:buBlip>
                <a:blip r:embed="rId4"/>
              </a:buBlip>
            </a:pPr>
            <a:r>
              <a:rPr lang="en-US" dirty="0" smtClean="0">
                <a:solidFill>
                  <a:schemeClr val="tx2">
                    <a:lumMod val="50000"/>
                  </a:schemeClr>
                </a:solidFill>
              </a:rPr>
              <a:t>Utilizes </a:t>
            </a:r>
            <a:r>
              <a:rPr lang="en-US" b="1" dirty="0" smtClean="0">
                <a:solidFill>
                  <a:schemeClr val="tx2">
                    <a:lumMod val="50000"/>
                  </a:schemeClr>
                </a:solidFill>
              </a:rPr>
              <a:t>web conferencing team-building</a:t>
            </a:r>
            <a:r>
              <a:rPr lang="en-US" dirty="0" smtClean="0">
                <a:solidFill>
                  <a:schemeClr val="tx2">
                    <a:lumMod val="50000"/>
                  </a:schemeClr>
                </a:solidFill>
              </a:rPr>
              <a:t>, creating virtual communities between CLS teams and client teams</a:t>
            </a:r>
          </a:p>
          <a:p>
            <a:pPr marL="465138" indent="-465138">
              <a:buBlip>
                <a:blip r:embed="rId4"/>
              </a:buBlip>
            </a:pPr>
            <a:r>
              <a:rPr lang="en-US" dirty="0" smtClean="0">
                <a:solidFill>
                  <a:schemeClr val="tx2">
                    <a:lumMod val="50000"/>
                  </a:schemeClr>
                </a:solidFill>
              </a:rPr>
              <a:t>Incorporates a strong </a:t>
            </a:r>
            <a:r>
              <a:rPr lang="en-US" b="1" dirty="0" smtClean="0">
                <a:solidFill>
                  <a:schemeClr val="tx2">
                    <a:lumMod val="50000"/>
                  </a:schemeClr>
                </a:solidFill>
              </a:rPr>
              <a:t>education component </a:t>
            </a:r>
            <a:r>
              <a:rPr lang="en-US" dirty="0" smtClean="0">
                <a:solidFill>
                  <a:schemeClr val="tx2">
                    <a:lumMod val="50000"/>
                  </a:schemeClr>
                </a:solidFill>
              </a:rPr>
              <a:t>that helps clients improve the way they manage their business travel</a:t>
            </a:r>
          </a:p>
          <a:p>
            <a:pPr marL="465138" indent="-465138">
              <a:buBlip>
                <a:blip r:embed="rId4"/>
              </a:buBlip>
            </a:pPr>
            <a:endParaRPr lang="en-US" dirty="0" smtClean="0">
              <a:solidFill>
                <a:schemeClr val="tx2">
                  <a:lumMod val="50000"/>
                </a:schemeClr>
              </a:solidFill>
            </a:endParaRPr>
          </a:p>
          <a:p>
            <a:pPr marL="465138" indent="-465138">
              <a:buBlip>
                <a:blip r:embed="rId4"/>
              </a:buBlip>
            </a:pPr>
            <a:endParaRPr lang="en-US" dirty="0" smtClean="0">
              <a:solidFill>
                <a:schemeClr val="tx2">
                  <a:lumMod val="50000"/>
                </a:schemeClr>
              </a:solidFill>
            </a:endParaRPr>
          </a:p>
        </p:txBody>
      </p:sp>
      <p:pic>
        <p:nvPicPr>
          <p:cNvPr id="6" name="Picture 5" descr="handshakes.png"/>
          <p:cNvPicPr>
            <a:picLocks noChangeAspect="1"/>
          </p:cNvPicPr>
          <p:nvPr/>
        </p:nvPicPr>
        <p:blipFill>
          <a:blip r:embed="rId5" cstate="print"/>
          <a:stretch>
            <a:fillRect/>
          </a:stretch>
        </p:blipFill>
        <p:spPr>
          <a:xfrm>
            <a:off x="6858000" y="990600"/>
            <a:ext cx="1524000" cy="169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943600" cy="646331"/>
          </a:xfrm>
          <a:prstGeom prst="rect">
            <a:avLst/>
          </a:prstGeom>
          <a:noFill/>
        </p:spPr>
        <p:txBody>
          <a:bodyPr wrap="square" rtlCol="0">
            <a:spAutoFit/>
          </a:bodyPr>
          <a:lstStyle/>
          <a:p>
            <a:pPr marL="465138" indent="-465138"/>
            <a:endParaRPr lang="en-US" dirty="0" smtClean="0">
              <a:solidFill>
                <a:schemeClr val="tx2">
                  <a:lumMod val="50000"/>
                </a:schemeClr>
              </a:solidFill>
            </a:endParaRPr>
          </a:p>
          <a:p>
            <a:pPr marL="465138" indent="-465138">
              <a:buBlip>
                <a:blip r:embed="rId4"/>
              </a:buBlip>
            </a:pPr>
            <a:endParaRPr lang="en-US" dirty="0" smtClean="0">
              <a:solidFill>
                <a:schemeClr val="tx2">
                  <a:lumMod val="50000"/>
                </a:schemeClr>
              </a:solidFill>
            </a:endParaRPr>
          </a:p>
        </p:txBody>
      </p:sp>
      <p:pic>
        <p:nvPicPr>
          <p:cNvPr id="6" name="Picture 5" descr="handshakes.png"/>
          <p:cNvPicPr>
            <a:picLocks noChangeAspect="1"/>
          </p:cNvPicPr>
          <p:nvPr/>
        </p:nvPicPr>
        <p:blipFill>
          <a:blip r:embed="rId5" cstate="print"/>
          <a:stretch>
            <a:fillRect/>
          </a:stretch>
        </p:blipFill>
        <p:spPr>
          <a:xfrm>
            <a:off x="3276600" y="2057400"/>
            <a:ext cx="1905000" cy="211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1295400" y="1143000"/>
            <a:ext cx="5867400" cy="4524315"/>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r>
              <a:rPr lang="en-US" sz="4800" b="1" dirty="0" smtClean="0">
                <a:solidFill>
                  <a:schemeClr val="tx2">
                    <a:lumMod val="50000"/>
                  </a:schemeClr>
                </a:solidFill>
              </a:rPr>
              <a:t>Team-to-Team</a:t>
            </a:r>
            <a:br>
              <a:rPr lang="en-US" sz="4800" b="1" dirty="0" smtClean="0">
                <a:solidFill>
                  <a:schemeClr val="tx2">
                    <a:lumMod val="50000"/>
                  </a:schemeClr>
                </a:solidFill>
              </a:rPr>
            </a:br>
            <a:r>
              <a:rPr lang="en-US" sz="4800" b="1" dirty="0" smtClean="0">
                <a:solidFill>
                  <a:schemeClr val="tx2">
                    <a:lumMod val="50000"/>
                  </a:schemeClr>
                </a:solidFill>
              </a:rPr>
              <a:t>Sales and Service</a:t>
            </a:r>
          </a:p>
        </p:txBody>
      </p:sp>
      <p:sp>
        <p:nvSpPr>
          <p:cNvPr id="8" name="Slide Number Placeholder 7"/>
          <p:cNvSpPr>
            <a:spLocks noGrp="1"/>
          </p:cNvSpPr>
          <p:nvPr>
            <p:ph type="sldNum" sz="quarter" idx="11"/>
          </p:nvPr>
        </p:nvSpPr>
        <p:spPr/>
        <p:txBody>
          <a:bodyPr/>
          <a:lstStyle/>
          <a:p>
            <a:fld id="{A7D728F6-DD7B-4213-BEB0-C9940AA5AF17}"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943600" cy="5386090"/>
          </a:xfrm>
          <a:prstGeom prst="rect">
            <a:avLst/>
          </a:prstGeom>
          <a:noFill/>
        </p:spPr>
        <p:txBody>
          <a:bodyPr wrap="square" rtlCol="0">
            <a:spAutoFit/>
          </a:bodyPr>
          <a:lstStyle/>
          <a:p>
            <a:r>
              <a:rPr lang="en-US" sz="2800" b="1" dirty="0" smtClean="0">
                <a:solidFill>
                  <a:schemeClr val="tx2">
                    <a:lumMod val="50000"/>
                  </a:schemeClr>
                </a:solidFill>
              </a:rPr>
              <a:t>Establishing CLS as THE Industry Expert</a:t>
            </a:r>
          </a:p>
          <a:p>
            <a:endParaRPr lang="en-US" sz="2800" dirty="0">
              <a:solidFill>
                <a:schemeClr val="tx2">
                  <a:lumMod val="50000"/>
                </a:schemeClr>
              </a:solidFill>
            </a:endParaRPr>
          </a:p>
          <a:p>
            <a:r>
              <a:rPr lang="en-US" dirty="0" smtClean="0">
                <a:solidFill>
                  <a:schemeClr val="tx2">
                    <a:lumMod val="50000"/>
                  </a:schemeClr>
                </a:solidFill>
              </a:rPr>
              <a:t>A key element of the communications platform, MetaOps will evolve and implement tactics that market CLS as the industry expert by precision marketing of the company’s:</a:t>
            </a:r>
            <a:endParaRPr lang="en-US" b="1" i="1" dirty="0" smtClean="0"/>
          </a:p>
          <a:p>
            <a:endParaRPr lang="en-US" dirty="0" smtClean="0">
              <a:solidFill>
                <a:schemeClr val="tx2">
                  <a:lumMod val="50000"/>
                </a:schemeClr>
              </a:solidFill>
            </a:endParaRPr>
          </a:p>
          <a:p>
            <a:pPr marL="465138" indent="-465138">
              <a:lnSpc>
                <a:spcPct val="150000"/>
              </a:lnSpc>
              <a:buBlip>
                <a:blip r:embed="rId4"/>
              </a:buBlip>
            </a:pPr>
            <a:r>
              <a:rPr lang="en-US" u="sng" dirty="0" smtClean="0">
                <a:solidFill>
                  <a:schemeClr val="tx2">
                    <a:lumMod val="50000"/>
                  </a:schemeClr>
                </a:solidFill>
              </a:rPr>
              <a:t>Clarity of vision </a:t>
            </a:r>
            <a:r>
              <a:rPr lang="en-US" dirty="0" smtClean="0">
                <a:solidFill>
                  <a:schemeClr val="tx2">
                    <a:lumMod val="50000"/>
                  </a:schemeClr>
                </a:solidFill>
              </a:rPr>
              <a:t>&gt; “we know what our customers need, and we know what we can deliver”</a:t>
            </a:r>
          </a:p>
          <a:p>
            <a:pPr marL="465138" indent="-465138">
              <a:lnSpc>
                <a:spcPct val="150000"/>
              </a:lnSpc>
              <a:buBlip>
                <a:blip r:embed="rId4"/>
              </a:buBlip>
            </a:pPr>
            <a:r>
              <a:rPr lang="en-US" u="sng" dirty="0" smtClean="0">
                <a:solidFill>
                  <a:schemeClr val="tx2">
                    <a:lumMod val="50000"/>
                  </a:schemeClr>
                </a:solidFill>
              </a:rPr>
              <a:t>Knowledge of the industry </a:t>
            </a:r>
            <a:r>
              <a:rPr lang="en-US" dirty="0" smtClean="0">
                <a:solidFill>
                  <a:schemeClr val="tx2">
                    <a:lumMod val="50000"/>
                  </a:schemeClr>
                </a:solidFill>
              </a:rPr>
              <a:t>&gt; “VOC and industry/client profiling makes sure our industry niche meets their industry needs”</a:t>
            </a:r>
          </a:p>
          <a:p>
            <a:pPr marL="465138" indent="-465138">
              <a:lnSpc>
                <a:spcPct val="150000"/>
              </a:lnSpc>
              <a:buBlip>
                <a:blip r:embed="rId4"/>
              </a:buBlip>
            </a:pPr>
            <a:r>
              <a:rPr lang="en-US" u="sng" dirty="0" smtClean="0">
                <a:solidFill>
                  <a:schemeClr val="tx2">
                    <a:lumMod val="50000"/>
                  </a:schemeClr>
                </a:solidFill>
              </a:rPr>
              <a:t>Reliability and quality of service </a:t>
            </a:r>
            <a:r>
              <a:rPr lang="en-US" dirty="0" smtClean="0">
                <a:solidFill>
                  <a:schemeClr val="tx2">
                    <a:lumMod val="50000"/>
                  </a:schemeClr>
                </a:solidFill>
              </a:rPr>
              <a:t>&gt; “our employees are our brand ambassadors—they know what they are doing and </a:t>
            </a:r>
            <a:r>
              <a:rPr lang="en-US" i="1" dirty="0" smtClean="0">
                <a:solidFill>
                  <a:schemeClr val="tx2">
                    <a:lumMod val="50000"/>
                  </a:schemeClr>
                </a:solidFill>
              </a:rPr>
              <a:t>own</a:t>
            </a:r>
            <a:r>
              <a:rPr lang="en-US" dirty="0" smtClean="0">
                <a:solidFill>
                  <a:schemeClr val="tx2">
                    <a:lumMod val="50000"/>
                  </a:schemeClr>
                </a:solidFill>
              </a:rPr>
              <a:t> their delivery capability”</a:t>
            </a:r>
          </a:p>
        </p:txBody>
      </p:sp>
      <p:pic>
        <p:nvPicPr>
          <p:cNvPr id="6" name="Picture 5" descr="expert.png"/>
          <p:cNvPicPr>
            <a:picLocks noChangeAspect="1"/>
          </p:cNvPicPr>
          <p:nvPr/>
        </p:nvPicPr>
        <p:blipFill>
          <a:blip r:embed="rId5" cstate="print"/>
          <a:stretch>
            <a:fillRect/>
          </a:stretch>
        </p:blipFill>
        <p:spPr>
          <a:xfrm>
            <a:off x="6858000" y="838200"/>
            <a:ext cx="2047335" cy="15335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943600" cy="4693593"/>
          </a:xfrm>
          <a:prstGeom prst="rect">
            <a:avLst/>
          </a:prstGeom>
          <a:noFill/>
        </p:spPr>
        <p:txBody>
          <a:bodyPr wrap="square" rtlCol="0">
            <a:spAutoFit/>
          </a:bodyPr>
          <a:lstStyle/>
          <a:p>
            <a:r>
              <a:rPr lang="en-US" sz="2800" b="1" dirty="0" smtClean="0">
                <a:solidFill>
                  <a:schemeClr val="tx2">
                    <a:lumMod val="50000"/>
                  </a:schemeClr>
                </a:solidFill>
              </a:rPr>
              <a:t>…THE Industry Expert </a:t>
            </a:r>
            <a:r>
              <a:rPr lang="en-US" sz="2800" b="1" dirty="0" err="1" smtClean="0">
                <a:solidFill>
                  <a:schemeClr val="tx2">
                    <a:lumMod val="50000"/>
                  </a:schemeClr>
                </a:solidFill>
              </a:rPr>
              <a:t>ctd</a:t>
            </a:r>
            <a:r>
              <a:rPr lang="en-US" sz="2800" b="1" dirty="0" smtClean="0">
                <a:solidFill>
                  <a:schemeClr val="tx2">
                    <a:lumMod val="50000"/>
                  </a:schemeClr>
                </a:solidFill>
              </a:rPr>
              <a:t>.</a:t>
            </a:r>
          </a:p>
          <a:p>
            <a:endParaRPr lang="en-US" sz="2800" dirty="0">
              <a:solidFill>
                <a:schemeClr val="tx2">
                  <a:lumMod val="50000"/>
                </a:schemeClr>
              </a:solidFill>
            </a:endParaRPr>
          </a:p>
          <a:p>
            <a:pPr marL="465138" indent="-465138">
              <a:lnSpc>
                <a:spcPct val="150000"/>
              </a:lnSpc>
              <a:buBlip>
                <a:blip r:embed="rId4"/>
              </a:buBlip>
            </a:pPr>
            <a:r>
              <a:rPr lang="en-US" u="sng" dirty="0" smtClean="0">
                <a:solidFill>
                  <a:schemeClr val="tx2">
                    <a:lumMod val="50000"/>
                  </a:schemeClr>
                </a:solidFill>
              </a:rPr>
              <a:t>Leadership in the industry </a:t>
            </a:r>
            <a:r>
              <a:rPr lang="en-US" dirty="0" smtClean="0">
                <a:solidFill>
                  <a:schemeClr val="tx2">
                    <a:lumMod val="50000"/>
                  </a:schemeClr>
                </a:solidFill>
              </a:rPr>
              <a:t>&gt; “there was no clear leader until CLS leveraged its technology and VOC/profiling to leap out in front”</a:t>
            </a:r>
          </a:p>
          <a:p>
            <a:pPr marL="465138" indent="-465138">
              <a:lnSpc>
                <a:spcPct val="150000"/>
              </a:lnSpc>
              <a:buBlip>
                <a:blip r:embed="rId4"/>
              </a:buBlip>
            </a:pPr>
            <a:r>
              <a:rPr lang="en-US" u="sng" dirty="0" smtClean="0">
                <a:solidFill>
                  <a:schemeClr val="tx2">
                    <a:lumMod val="50000"/>
                  </a:schemeClr>
                </a:solidFill>
              </a:rPr>
              <a:t>Integrity </a:t>
            </a:r>
            <a:r>
              <a:rPr lang="en-US" dirty="0" smtClean="0">
                <a:solidFill>
                  <a:schemeClr val="tx2">
                    <a:lumMod val="50000"/>
                  </a:schemeClr>
                </a:solidFill>
              </a:rPr>
              <a:t>&gt; “our clients are our partners, and we protect our partners”</a:t>
            </a:r>
          </a:p>
          <a:p>
            <a:pPr marL="465138" indent="-465138">
              <a:lnSpc>
                <a:spcPct val="150000"/>
              </a:lnSpc>
              <a:buBlip>
                <a:blip r:embed="rId4"/>
              </a:buBlip>
            </a:pPr>
            <a:r>
              <a:rPr lang="en-US" u="sng" dirty="0" smtClean="0">
                <a:solidFill>
                  <a:schemeClr val="tx2">
                    <a:lumMod val="50000"/>
                  </a:schemeClr>
                </a:solidFill>
              </a:rPr>
              <a:t>Anticipation of client needs </a:t>
            </a:r>
            <a:r>
              <a:rPr lang="en-US" dirty="0" smtClean="0">
                <a:solidFill>
                  <a:schemeClr val="tx2">
                    <a:lumMod val="50000"/>
                  </a:schemeClr>
                </a:solidFill>
              </a:rPr>
              <a:t>&gt; “through VOC, profiling, team-to-team service and ongoing needs assessments, we’ve established CLS as a client-driven service provider”</a:t>
            </a:r>
          </a:p>
        </p:txBody>
      </p:sp>
      <p:pic>
        <p:nvPicPr>
          <p:cNvPr id="6" name="Picture 5" descr="expert.png"/>
          <p:cNvPicPr>
            <a:picLocks noChangeAspect="1"/>
          </p:cNvPicPr>
          <p:nvPr/>
        </p:nvPicPr>
        <p:blipFill>
          <a:blip r:embed="rId5" cstate="print"/>
          <a:stretch>
            <a:fillRect/>
          </a:stretch>
        </p:blipFill>
        <p:spPr>
          <a:xfrm>
            <a:off x="6858000" y="838200"/>
            <a:ext cx="2047335" cy="15335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943600" cy="5109091"/>
          </a:xfrm>
          <a:prstGeom prst="rect">
            <a:avLst/>
          </a:prstGeom>
          <a:noFill/>
        </p:spPr>
        <p:txBody>
          <a:bodyPr wrap="square" rtlCol="0">
            <a:spAutoFit/>
          </a:bodyPr>
          <a:lstStyle/>
          <a:p>
            <a:r>
              <a:rPr lang="en-US" sz="2800" b="1" dirty="0" smtClean="0">
                <a:solidFill>
                  <a:schemeClr val="tx2">
                    <a:lumMod val="50000"/>
                  </a:schemeClr>
                </a:solidFill>
              </a:rPr>
              <a:t>…THE Industry Expert </a:t>
            </a:r>
            <a:r>
              <a:rPr lang="en-US" sz="2800" b="1" dirty="0" err="1" smtClean="0">
                <a:solidFill>
                  <a:schemeClr val="tx2">
                    <a:lumMod val="50000"/>
                  </a:schemeClr>
                </a:solidFill>
              </a:rPr>
              <a:t>ctd</a:t>
            </a:r>
            <a:r>
              <a:rPr lang="en-US" sz="2800" b="1" dirty="0" smtClean="0">
                <a:solidFill>
                  <a:schemeClr val="tx2">
                    <a:lumMod val="50000"/>
                  </a:schemeClr>
                </a:solidFill>
              </a:rPr>
              <a:t>.</a:t>
            </a:r>
          </a:p>
          <a:p>
            <a:endParaRPr lang="en-US" sz="2800" dirty="0">
              <a:solidFill>
                <a:schemeClr val="tx2">
                  <a:lumMod val="50000"/>
                </a:schemeClr>
              </a:solidFill>
            </a:endParaRPr>
          </a:p>
          <a:p>
            <a:pPr marL="465138" indent="-465138">
              <a:lnSpc>
                <a:spcPct val="150000"/>
              </a:lnSpc>
              <a:buBlip>
                <a:blip r:embed="rId4"/>
              </a:buBlip>
            </a:pPr>
            <a:r>
              <a:rPr lang="en-US" u="sng" dirty="0" smtClean="0">
                <a:solidFill>
                  <a:schemeClr val="tx2">
                    <a:lumMod val="50000"/>
                  </a:schemeClr>
                </a:solidFill>
              </a:rPr>
              <a:t>Adaptability to industry and market changes </a:t>
            </a:r>
            <a:r>
              <a:rPr lang="en-US" dirty="0" smtClean="0">
                <a:solidFill>
                  <a:schemeClr val="tx2">
                    <a:lumMod val="50000"/>
                  </a:schemeClr>
                </a:solidFill>
              </a:rPr>
              <a:t>&gt; “not only do we anticipate clients’ needs, we anticipate changes in our clients’ industries and our own industry—in fact, we welcome them—because we are a technology company, and we’re driving industry technology and service”</a:t>
            </a:r>
          </a:p>
          <a:p>
            <a:pPr marL="465138" indent="-465138">
              <a:lnSpc>
                <a:spcPct val="150000"/>
              </a:lnSpc>
              <a:buBlip>
                <a:blip r:embed="rId4"/>
              </a:buBlip>
            </a:pPr>
            <a:r>
              <a:rPr lang="en-US" u="sng" dirty="0" smtClean="0">
                <a:solidFill>
                  <a:schemeClr val="tx2">
                    <a:lumMod val="50000"/>
                  </a:schemeClr>
                </a:solidFill>
              </a:rPr>
              <a:t>Strategic communications messaging and delivery that says </a:t>
            </a:r>
            <a:r>
              <a:rPr lang="en-US" dirty="0" smtClean="0">
                <a:solidFill>
                  <a:schemeClr val="tx2">
                    <a:lumMod val="50000"/>
                  </a:schemeClr>
                </a:solidFill>
              </a:rPr>
              <a:t>&gt; “we’re high tech with a personal touch, and you’ll see that reflected in everything we do, say and create to inform, educate and facilitate business travel savings for our clients”</a:t>
            </a:r>
          </a:p>
        </p:txBody>
      </p:sp>
      <p:pic>
        <p:nvPicPr>
          <p:cNvPr id="6" name="Picture 5" descr="expert.png"/>
          <p:cNvPicPr>
            <a:picLocks noChangeAspect="1"/>
          </p:cNvPicPr>
          <p:nvPr/>
        </p:nvPicPr>
        <p:blipFill>
          <a:blip r:embed="rId5" cstate="print"/>
          <a:stretch>
            <a:fillRect/>
          </a:stretch>
        </p:blipFill>
        <p:spPr>
          <a:xfrm>
            <a:off x="6858000" y="838200"/>
            <a:ext cx="2047335" cy="15335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pic>
        <p:nvPicPr>
          <p:cNvPr id="6" name="Picture 5" descr="expert.png"/>
          <p:cNvPicPr>
            <a:picLocks noChangeAspect="1"/>
          </p:cNvPicPr>
          <p:nvPr/>
        </p:nvPicPr>
        <p:blipFill>
          <a:blip r:embed="rId4" cstate="print"/>
          <a:stretch>
            <a:fillRect/>
          </a:stretch>
        </p:blipFill>
        <p:spPr>
          <a:xfrm>
            <a:off x="2362200" y="1981200"/>
            <a:ext cx="3764044" cy="2819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1295400" y="1143000"/>
            <a:ext cx="5867400" cy="4524315"/>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dirty="0" smtClean="0">
              <a:solidFill>
                <a:schemeClr val="tx2">
                  <a:lumMod val="50000"/>
                </a:schemeClr>
              </a:solidFill>
            </a:endParaRPr>
          </a:p>
          <a:p>
            <a:pPr algn="ctr"/>
            <a:r>
              <a:rPr lang="en-US" sz="4800" b="1" dirty="0" smtClean="0">
                <a:solidFill>
                  <a:schemeClr val="tx2">
                    <a:lumMod val="50000"/>
                  </a:schemeClr>
                </a:solidFill>
              </a:rPr>
              <a:t>…THE Industry Expert</a:t>
            </a:r>
            <a:endParaRPr lang="en-US" dirty="0">
              <a:solidFill>
                <a:schemeClr val="tx2">
                  <a:lumMod val="50000"/>
                </a:schemeClr>
              </a:solidFill>
            </a:endParaRPr>
          </a:p>
        </p:txBody>
      </p:sp>
      <p:sp>
        <p:nvSpPr>
          <p:cNvPr id="5" name="Slide Number Placeholder 4"/>
          <p:cNvSpPr>
            <a:spLocks noGrp="1"/>
          </p:cNvSpPr>
          <p:nvPr>
            <p:ph type="sldNum" sz="quarter" idx="11"/>
          </p:nvPr>
        </p:nvSpPr>
        <p:spPr/>
        <p:txBody>
          <a:bodyPr/>
          <a:lstStyle/>
          <a:p>
            <a:fld id="{A7D728F6-DD7B-4213-BEB0-C9940AA5AF17}"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685800"/>
            <a:ext cx="5867400" cy="5663089"/>
          </a:xfrm>
          <a:prstGeom prst="rect">
            <a:avLst/>
          </a:prstGeom>
          <a:noFill/>
        </p:spPr>
        <p:txBody>
          <a:bodyPr wrap="square" rtlCol="0">
            <a:spAutoFit/>
          </a:bodyPr>
          <a:lstStyle/>
          <a:p>
            <a:r>
              <a:rPr lang="en-US" sz="2800" b="1" dirty="0" smtClean="0">
                <a:solidFill>
                  <a:schemeClr val="tx2">
                    <a:lumMod val="50000"/>
                  </a:schemeClr>
                </a:solidFill>
              </a:rPr>
              <a:t>Branding</a:t>
            </a:r>
          </a:p>
          <a:p>
            <a:endParaRPr lang="en-US" sz="2800" dirty="0">
              <a:solidFill>
                <a:schemeClr val="tx2">
                  <a:lumMod val="50000"/>
                </a:schemeClr>
              </a:solidFill>
            </a:endParaRPr>
          </a:p>
          <a:p>
            <a:r>
              <a:rPr lang="en-US" dirty="0" smtClean="0">
                <a:solidFill>
                  <a:schemeClr val="tx2">
                    <a:lumMod val="50000"/>
                  </a:schemeClr>
                </a:solidFill>
              </a:rPr>
              <a:t>As CLS is repositioning itself in the industry, it must leverage its positioning statement against market and trend intelligence; MetaOps has laid the foundation for evaluating brand elements and implementing changes including:</a:t>
            </a:r>
          </a:p>
          <a:p>
            <a:pPr marL="465138" indent="-465138">
              <a:buBlip>
                <a:blip r:embed="rId4"/>
              </a:buBlip>
            </a:pPr>
            <a:r>
              <a:rPr lang="en-US" dirty="0" smtClean="0">
                <a:solidFill>
                  <a:schemeClr val="tx2">
                    <a:lumMod val="50000"/>
                  </a:schemeClr>
                </a:solidFill>
              </a:rPr>
              <a:t>Company name &gt; is it ideally reflective of CLS’s current and future position in the market?</a:t>
            </a:r>
          </a:p>
          <a:p>
            <a:pPr marL="465138" indent="-465138">
              <a:buBlip>
                <a:blip r:embed="rId4"/>
              </a:buBlip>
            </a:pPr>
            <a:r>
              <a:rPr lang="en-US" dirty="0" smtClean="0">
                <a:solidFill>
                  <a:schemeClr val="tx2">
                    <a:lumMod val="50000"/>
                  </a:schemeClr>
                </a:solidFill>
              </a:rPr>
              <a:t>Logo &gt; the new one will not only run with the big dogs but lead the pack</a:t>
            </a:r>
          </a:p>
          <a:p>
            <a:pPr marL="465138" indent="-465138">
              <a:buBlip>
                <a:blip r:embed="rId4"/>
              </a:buBlip>
            </a:pPr>
            <a:r>
              <a:rPr lang="en-US" dirty="0" smtClean="0">
                <a:solidFill>
                  <a:schemeClr val="tx2">
                    <a:lumMod val="50000"/>
                  </a:schemeClr>
                </a:solidFill>
              </a:rPr>
              <a:t>Slogan/tagline &gt; sell, sell and sell… it will finish whatever memorable, compelling messaging the company name doesn’t</a:t>
            </a:r>
          </a:p>
          <a:p>
            <a:pPr marL="465138" indent="-465138">
              <a:buBlip>
                <a:blip r:embed="rId4"/>
              </a:buBlip>
            </a:pPr>
            <a:r>
              <a:rPr lang="en-US" dirty="0" smtClean="0">
                <a:solidFill>
                  <a:schemeClr val="tx2">
                    <a:lumMod val="50000"/>
                  </a:schemeClr>
                </a:solidFill>
              </a:rPr>
              <a:t>The overall look and feel of CLS = high tech, personal touch, and impacts</a:t>
            </a:r>
          </a:p>
          <a:p>
            <a:pPr marL="914400" indent="-449263">
              <a:buFont typeface="Arial" pitchFamily="34" charset="0"/>
              <a:buChar char="•"/>
            </a:pPr>
            <a:r>
              <a:rPr lang="en-US" dirty="0" smtClean="0">
                <a:solidFill>
                  <a:schemeClr val="tx2">
                    <a:lumMod val="50000"/>
                  </a:schemeClr>
                </a:solidFill>
              </a:rPr>
              <a:t>Graphic design</a:t>
            </a:r>
          </a:p>
          <a:p>
            <a:pPr marL="914400" indent="-449263">
              <a:buFont typeface="Arial" pitchFamily="34" charset="0"/>
              <a:buChar char="•"/>
            </a:pPr>
            <a:r>
              <a:rPr lang="en-US" dirty="0" smtClean="0">
                <a:solidFill>
                  <a:schemeClr val="tx2">
                    <a:lumMod val="50000"/>
                  </a:schemeClr>
                </a:solidFill>
              </a:rPr>
              <a:t>The style manual (and color palette)</a:t>
            </a:r>
          </a:p>
          <a:p>
            <a:pPr marL="914400" indent="-449263">
              <a:buFont typeface="Arial" pitchFamily="34" charset="0"/>
              <a:buChar char="•"/>
            </a:pPr>
            <a:r>
              <a:rPr lang="en-US" dirty="0" smtClean="0">
                <a:solidFill>
                  <a:schemeClr val="tx2">
                    <a:lumMod val="50000"/>
                  </a:schemeClr>
                </a:solidFill>
              </a:rPr>
              <a:t>Web design</a:t>
            </a:r>
          </a:p>
          <a:p>
            <a:pPr marL="914400" indent="-449263">
              <a:buFont typeface="Arial" pitchFamily="34" charset="0"/>
              <a:buChar char="•"/>
            </a:pPr>
            <a:r>
              <a:rPr lang="en-US" dirty="0" smtClean="0">
                <a:solidFill>
                  <a:schemeClr val="tx2">
                    <a:lumMod val="50000"/>
                  </a:schemeClr>
                </a:solidFill>
              </a:rPr>
              <a:t>Collateral design</a:t>
            </a:r>
            <a:endParaRPr lang="en-US" dirty="0">
              <a:solidFill>
                <a:schemeClr val="tx2">
                  <a:lumMod val="50000"/>
                </a:schemeClr>
              </a:solidFill>
            </a:endParaRPr>
          </a:p>
        </p:txBody>
      </p:sp>
      <p:pic>
        <p:nvPicPr>
          <p:cNvPr id="6" name="Picture 5" descr="brand.png"/>
          <p:cNvPicPr>
            <a:picLocks noChangeAspect="1"/>
          </p:cNvPicPr>
          <p:nvPr/>
        </p:nvPicPr>
        <p:blipFill>
          <a:blip r:embed="rId5" cstate="print"/>
          <a:stretch>
            <a:fillRect/>
          </a:stretch>
        </p:blipFill>
        <p:spPr>
          <a:xfrm>
            <a:off x="6934200" y="990600"/>
            <a:ext cx="1828800" cy="1276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pic>
        <p:nvPicPr>
          <p:cNvPr id="6" name="Picture 5" descr="brand.png"/>
          <p:cNvPicPr>
            <a:picLocks noChangeAspect="1"/>
          </p:cNvPicPr>
          <p:nvPr/>
        </p:nvPicPr>
        <p:blipFill>
          <a:blip r:embed="rId4" cstate="print"/>
          <a:stretch>
            <a:fillRect/>
          </a:stretch>
        </p:blipFill>
        <p:spPr>
          <a:xfrm>
            <a:off x="2667000" y="2209800"/>
            <a:ext cx="3357349" cy="23431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1295400" y="1143000"/>
            <a:ext cx="5867400" cy="4524315"/>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dirty="0" smtClean="0">
              <a:solidFill>
                <a:schemeClr val="tx2">
                  <a:lumMod val="50000"/>
                </a:schemeClr>
              </a:solidFill>
            </a:endParaRPr>
          </a:p>
          <a:p>
            <a:pPr algn="ctr"/>
            <a:r>
              <a:rPr lang="en-US" sz="4800" b="1" dirty="0" smtClean="0">
                <a:solidFill>
                  <a:schemeClr val="tx2">
                    <a:lumMod val="50000"/>
                  </a:schemeClr>
                </a:solidFill>
              </a:rPr>
              <a:t>Branding</a:t>
            </a:r>
            <a:endParaRPr lang="en-US" dirty="0">
              <a:solidFill>
                <a:schemeClr val="tx2">
                  <a:lumMod val="50000"/>
                </a:schemeClr>
              </a:solidFill>
            </a:endParaRPr>
          </a:p>
        </p:txBody>
      </p:sp>
      <p:sp>
        <p:nvSpPr>
          <p:cNvPr id="5" name="Slide Number Placeholder 4"/>
          <p:cNvSpPr>
            <a:spLocks noGrp="1"/>
          </p:cNvSpPr>
          <p:nvPr>
            <p:ph type="sldNum" sz="quarter" idx="11"/>
          </p:nvPr>
        </p:nvSpPr>
        <p:spPr/>
        <p:txBody>
          <a:bodyPr/>
          <a:lstStyle/>
          <a:p>
            <a:fld id="{A7D728F6-DD7B-4213-BEB0-C9940AA5AF17}"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867400" cy="5386090"/>
          </a:xfrm>
          <a:prstGeom prst="rect">
            <a:avLst/>
          </a:prstGeom>
          <a:noFill/>
        </p:spPr>
        <p:txBody>
          <a:bodyPr wrap="square" rtlCol="0">
            <a:spAutoFit/>
          </a:bodyPr>
          <a:lstStyle/>
          <a:p>
            <a:r>
              <a:rPr lang="en-US" sz="2800" b="1" dirty="0" smtClean="0">
                <a:solidFill>
                  <a:schemeClr val="tx2">
                    <a:lumMod val="50000"/>
                  </a:schemeClr>
                </a:solidFill>
              </a:rPr>
              <a:t>Communications Platform</a:t>
            </a:r>
          </a:p>
          <a:p>
            <a:endParaRPr lang="en-US" sz="2800" dirty="0">
              <a:solidFill>
                <a:schemeClr val="tx2">
                  <a:lumMod val="50000"/>
                </a:schemeClr>
              </a:solidFill>
            </a:endParaRPr>
          </a:p>
          <a:p>
            <a:r>
              <a:rPr lang="en-US" dirty="0" smtClean="0">
                <a:solidFill>
                  <a:schemeClr val="tx2">
                    <a:lumMod val="50000"/>
                  </a:schemeClr>
                </a:solidFill>
              </a:rPr>
              <a:t>Based on the VOC, we’re ready to create </a:t>
            </a:r>
            <a:r>
              <a:rPr lang="en-US" dirty="0">
                <a:solidFill>
                  <a:schemeClr val="tx2">
                    <a:lumMod val="50000"/>
                  </a:schemeClr>
                </a:solidFill>
              </a:rPr>
              <a:t>a communications campaign that features CLS </a:t>
            </a:r>
            <a:r>
              <a:rPr lang="en-US" dirty="0" smtClean="0">
                <a:solidFill>
                  <a:schemeClr val="tx2">
                    <a:lumMod val="50000"/>
                  </a:schemeClr>
                </a:solidFill>
              </a:rPr>
              <a:t>services/products all </a:t>
            </a:r>
            <a:r>
              <a:rPr lang="en-US" dirty="0">
                <a:solidFill>
                  <a:schemeClr val="tx2">
                    <a:lumMod val="50000"/>
                  </a:schemeClr>
                </a:solidFill>
              </a:rPr>
              <a:t>about the client – </a:t>
            </a:r>
            <a:r>
              <a:rPr lang="en-US" dirty="0" smtClean="0">
                <a:solidFill>
                  <a:schemeClr val="tx2">
                    <a:lumMod val="50000"/>
                  </a:schemeClr>
                </a:solidFill>
              </a:rPr>
              <a:t>“</a:t>
            </a:r>
            <a:r>
              <a:rPr lang="en-US" b="1" i="1" dirty="0" smtClean="0">
                <a:solidFill>
                  <a:schemeClr val="tx2">
                    <a:lumMod val="50000"/>
                  </a:schemeClr>
                </a:solidFill>
              </a:rPr>
              <a:t>Solutions </a:t>
            </a:r>
            <a:r>
              <a:rPr lang="en-US" b="1" i="1" dirty="0">
                <a:solidFill>
                  <a:schemeClr val="tx2">
                    <a:lumMod val="50000"/>
                  </a:schemeClr>
                </a:solidFill>
              </a:rPr>
              <a:t>that benefit you</a:t>
            </a:r>
            <a:r>
              <a:rPr lang="en-US" b="1" i="1" dirty="0" smtClean="0"/>
              <a:t>.”</a:t>
            </a:r>
          </a:p>
          <a:p>
            <a:endParaRPr lang="en-US" dirty="0" smtClean="0">
              <a:solidFill>
                <a:schemeClr val="tx2">
                  <a:lumMod val="50000"/>
                </a:schemeClr>
              </a:solidFill>
            </a:endParaRPr>
          </a:p>
          <a:p>
            <a:r>
              <a:rPr lang="en-US" dirty="0" smtClean="0">
                <a:solidFill>
                  <a:schemeClr val="tx2">
                    <a:lumMod val="50000"/>
                  </a:schemeClr>
                </a:solidFill>
              </a:rPr>
              <a:t>The communications platform drives sales by target-focused translation of CLS’s unique service suite, for example</a:t>
            </a:r>
          </a:p>
          <a:p>
            <a:pPr marL="465138" indent="-465138">
              <a:buBlip>
                <a:blip r:embed="rId4"/>
              </a:buBlip>
            </a:pPr>
            <a:r>
              <a:rPr lang="en-US" dirty="0" smtClean="0">
                <a:solidFill>
                  <a:schemeClr val="tx2">
                    <a:lumMod val="50000"/>
                  </a:schemeClr>
                </a:solidFill>
              </a:rPr>
              <a:t>Expert solutions like how CLS’s client profiling delivers unsurpassed service package customization resulting in benefits to the client such as expansive business travel savings, all delivered in a customized </a:t>
            </a:r>
            <a:r>
              <a:rPr lang="en-US" b="1" dirty="0" smtClean="0">
                <a:solidFill>
                  <a:schemeClr val="tx2">
                    <a:lumMod val="50000"/>
                  </a:schemeClr>
                </a:solidFill>
              </a:rPr>
              <a:t>Benefits Portfolio</a:t>
            </a:r>
          </a:p>
          <a:p>
            <a:pPr marL="465138" indent="-465138">
              <a:buBlip>
                <a:blip r:embed="rId4"/>
              </a:buBlip>
            </a:pPr>
            <a:r>
              <a:rPr lang="en-US" dirty="0" smtClean="0">
                <a:solidFill>
                  <a:schemeClr val="tx2">
                    <a:lumMod val="50000"/>
                  </a:schemeClr>
                </a:solidFill>
              </a:rPr>
              <a:t>CLS Differentiators, i.e. online technologies that deliver 24/7 and are explained in individualized </a:t>
            </a:r>
            <a:r>
              <a:rPr lang="en-US" b="1" dirty="0" smtClean="0">
                <a:solidFill>
                  <a:schemeClr val="tx2">
                    <a:lumMod val="50000"/>
                  </a:schemeClr>
                </a:solidFill>
              </a:rPr>
              <a:t>Solutions Portfolios</a:t>
            </a:r>
          </a:p>
          <a:p>
            <a:pPr marL="465138" indent="-465138">
              <a:buBlip>
                <a:blip r:embed="rId4"/>
              </a:buBlip>
            </a:pPr>
            <a:r>
              <a:rPr lang="en-US" dirty="0" smtClean="0">
                <a:solidFill>
                  <a:schemeClr val="tx2">
                    <a:lumMod val="50000"/>
                  </a:schemeClr>
                </a:solidFill>
              </a:rPr>
              <a:t>Services and Products—like </a:t>
            </a:r>
            <a:r>
              <a:rPr lang="en-US" dirty="0" err="1" smtClean="0">
                <a:solidFill>
                  <a:schemeClr val="tx2">
                    <a:lumMod val="50000"/>
                  </a:schemeClr>
                </a:solidFill>
              </a:rPr>
              <a:t>WebGenesis</a:t>
            </a:r>
            <a:r>
              <a:rPr lang="en-US" dirty="0" smtClean="0">
                <a:solidFill>
                  <a:schemeClr val="tx2">
                    <a:lumMod val="50000"/>
                  </a:schemeClr>
                </a:solidFill>
              </a:rPr>
              <a:t>—illuminated in such a way it’s perceived as a must-have without letting the technology-design cat out of the bag</a:t>
            </a:r>
          </a:p>
        </p:txBody>
      </p:sp>
      <p:pic>
        <p:nvPicPr>
          <p:cNvPr id="6" name="Picture 5" descr="communication.png"/>
          <p:cNvPicPr>
            <a:picLocks noChangeAspect="1"/>
          </p:cNvPicPr>
          <p:nvPr/>
        </p:nvPicPr>
        <p:blipFill>
          <a:blip r:embed="rId5" cstate="print"/>
          <a:stretch>
            <a:fillRect/>
          </a:stretch>
        </p:blipFill>
        <p:spPr>
          <a:xfrm>
            <a:off x="6858000" y="990600"/>
            <a:ext cx="1371600" cy="1371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867400" cy="4770537"/>
          </a:xfrm>
          <a:prstGeom prst="rect">
            <a:avLst/>
          </a:prstGeom>
          <a:noFill/>
        </p:spPr>
        <p:txBody>
          <a:bodyPr wrap="square" rtlCol="0">
            <a:spAutoFit/>
          </a:bodyPr>
          <a:lstStyle/>
          <a:p>
            <a:r>
              <a:rPr lang="en-US" sz="2800" b="1" dirty="0" smtClean="0">
                <a:solidFill>
                  <a:schemeClr val="tx2">
                    <a:lumMod val="50000"/>
                  </a:schemeClr>
                </a:solidFill>
              </a:rPr>
              <a:t>Communications Platform</a:t>
            </a:r>
            <a:endParaRPr lang="en-US" sz="2800" dirty="0">
              <a:solidFill>
                <a:schemeClr val="tx2">
                  <a:lumMod val="50000"/>
                </a:schemeClr>
              </a:solidFill>
            </a:endParaRPr>
          </a:p>
          <a:p>
            <a:r>
              <a:rPr lang="en-US" dirty="0" smtClean="0">
                <a:solidFill>
                  <a:schemeClr val="tx2">
                    <a:lumMod val="50000"/>
                  </a:schemeClr>
                </a:solidFill>
              </a:rPr>
              <a:t>…</a:t>
            </a:r>
            <a:r>
              <a:rPr lang="en-US" b="1" i="1" dirty="0" smtClean="0">
                <a:solidFill>
                  <a:schemeClr val="tx2">
                    <a:lumMod val="50000"/>
                  </a:schemeClr>
                </a:solidFill>
              </a:rPr>
              <a:t>Solutions </a:t>
            </a:r>
            <a:r>
              <a:rPr lang="en-US" b="1" i="1" dirty="0">
                <a:solidFill>
                  <a:schemeClr val="tx2">
                    <a:lumMod val="50000"/>
                  </a:schemeClr>
                </a:solidFill>
              </a:rPr>
              <a:t>that benefit you</a:t>
            </a:r>
            <a:r>
              <a:rPr lang="en-US" b="1" i="1" dirty="0" smtClean="0"/>
              <a:t>.</a:t>
            </a:r>
          </a:p>
          <a:p>
            <a:endParaRPr lang="en-US" dirty="0" smtClean="0">
              <a:solidFill>
                <a:schemeClr val="tx2">
                  <a:lumMod val="50000"/>
                </a:schemeClr>
              </a:solidFill>
            </a:endParaRPr>
          </a:p>
          <a:p>
            <a:pPr marL="465138" indent="-465138">
              <a:buBlip>
                <a:blip r:embed="rId4"/>
              </a:buBlip>
            </a:pPr>
            <a:r>
              <a:rPr lang="en-US" sz="1600" dirty="0" smtClean="0">
                <a:solidFill>
                  <a:schemeClr val="tx2">
                    <a:lumMod val="50000"/>
                  </a:schemeClr>
                </a:solidFill>
              </a:rPr>
              <a:t>One-byte, sales-closing messaging about each CLS client WIFM, for example: “I need to control costs” = “Last month, CLS saved 10 companies $3 million in housing costs, $1.2 million in taxes and $.7 million in travel department overtime. We can save you a few hundred thousand next month.”</a:t>
            </a:r>
          </a:p>
          <a:p>
            <a:pPr marL="465138" indent="-465138">
              <a:buBlip>
                <a:blip r:embed="rId4"/>
              </a:buBlip>
            </a:pPr>
            <a:r>
              <a:rPr lang="en-US" sz="1600" dirty="0" smtClean="0">
                <a:solidFill>
                  <a:schemeClr val="tx2">
                    <a:lumMod val="50000"/>
                  </a:schemeClr>
                </a:solidFill>
              </a:rPr>
              <a:t>Impactful, concise, compelling core messaging on CLS value to clients and against barriers to sales, i.e.: when the client says “but if we use you, we’ll have to lay off travel department people,” we’ve already said “CLS will save you so much money you can promote-transfer your booking staff to other positions you need filled by experienced people.”</a:t>
            </a:r>
          </a:p>
          <a:p>
            <a:pPr marL="465138" indent="-465138">
              <a:buBlip>
                <a:blip r:embed="rId4"/>
              </a:buBlip>
            </a:pPr>
            <a:r>
              <a:rPr lang="en-US" sz="1600" dirty="0" smtClean="0">
                <a:solidFill>
                  <a:schemeClr val="tx2">
                    <a:lumMod val="50000"/>
                  </a:schemeClr>
                </a:solidFill>
              </a:rPr>
              <a:t>Brand essence wheel findings &gt; the foundation of CLS’s high tech personal touch </a:t>
            </a:r>
          </a:p>
          <a:p>
            <a:pPr marL="465138" indent="-465138">
              <a:buBlip>
                <a:blip r:embed="rId4"/>
              </a:buBlip>
            </a:pPr>
            <a:r>
              <a:rPr lang="en-US" sz="1600" dirty="0" smtClean="0">
                <a:solidFill>
                  <a:schemeClr val="tx2">
                    <a:lumMod val="50000"/>
                  </a:schemeClr>
                </a:solidFill>
              </a:rPr>
              <a:t>Industry research findings &gt; keeping messaging responsive to market changes, relevant and current</a:t>
            </a:r>
          </a:p>
        </p:txBody>
      </p:sp>
      <p:pic>
        <p:nvPicPr>
          <p:cNvPr id="6" name="Picture 5" descr="communication.png"/>
          <p:cNvPicPr>
            <a:picLocks noChangeAspect="1"/>
          </p:cNvPicPr>
          <p:nvPr/>
        </p:nvPicPr>
        <p:blipFill>
          <a:blip r:embed="rId5" cstate="print"/>
          <a:stretch>
            <a:fillRect/>
          </a:stretch>
        </p:blipFill>
        <p:spPr>
          <a:xfrm>
            <a:off x="6858000" y="990600"/>
            <a:ext cx="1371600" cy="1371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pic>
        <p:nvPicPr>
          <p:cNvPr id="6" name="Picture 5" descr="communication.png"/>
          <p:cNvPicPr>
            <a:picLocks noChangeAspect="1"/>
          </p:cNvPicPr>
          <p:nvPr/>
        </p:nvPicPr>
        <p:blipFill>
          <a:blip r:embed="rId4" cstate="print"/>
          <a:stretch>
            <a:fillRect/>
          </a:stretch>
        </p:blipFill>
        <p:spPr>
          <a:xfrm>
            <a:off x="3048000" y="1905000"/>
            <a:ext cx="2286000"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1295400" y="1143000"/>
            <a:ext cx="5867400" cy="4524315"/>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r>
              <a:rPr lang="en-US" sz="4800" b="1" dirty="0" smtClean="0">
                <a:solidFill>
                  <a:schemeClr val="tx2">
                    <a:lumMod val="50000"/>
                  </a:schemeClr>
                </a:solidFill>
              </a:rPr>
              <a:t>Communications Platform</a:t>
            </a:r>
            <a:endParaRPr lang="en-US" dirty="0">
              <a:solidFill>
                <a:schemeClr val="tx2">
                  <a:lumMod val="50000"/>
                </a:schemeClr>
              </a:solidFill>
            </a:endParaRPr>
          </a:p>
        </p:txBody>
      </p:sp>
      <p:sp>
        <p:nvSpPr>
          <p:cNvPr id="5" name="Slide Number Placeholder 4"/>
          <p:cNvSpPr>
            <a:spLocks noGrp="1"/>
          </p:cNvSpPr>
          <p:nvPr>
            <p:ph type="sldNum" sz="quarter" idx="11"/>
          </p:nvPr>
        </p:nvSpPr>
        <p:spPr/>
        <p:txBody>
          <a:bodyPr/>
          <a:lstStyle/>
          <a:p>
            <a:fld id="{A7D728F6-DD7B-4213-BEB0-C9940AA5AF17}"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6096000" cy="4555093"/>
          </a:xfrm>
          <a:prstGeom prst="rect">
            <a:avLst/>
          </a:prstGeom>
          <a:noFill/>
        </p:spPr>
        <p:txBody>
          <a:bodyPr wrap="square" rtlCol="0">
            <a:spAutoFit/>
          </a:bodyPr>
          <a:lstStyle/>
          <a:p>
            <a:r>
              <a:rPr lang="en-US" sz="2800" b="1" dirty="0" smtClean="0">
                <a:solidFill>
                  <a:schemeClr val="tx2">
                    <a:lumMod val="50000"/>
                  </a:schemeClr>
                </a:solidFill>
              </a:rPr>
              <a:t>The Face of CLS:  Brand Ambassadors</a:t>
            </a:r>
          </a:p>
          <a:p>
            <a:endParaRPr lang="en-US" sz="2800" dirty="0">
              <a:solidFill>
                <a:schemeClr val="tx2">
                  <a:lumMod val="50000"/>
                </a:schemeClr>
              </a:solidFill>
            </a:endParaRPr>
          </a:p>
          <a:p>
            <a:r>
              <a:rPr lang="en-US" dirty="0">
                <a:solidFill>
                  <a:schemeClr val="tx2">
                    <a:lumMod val="50000"/>
                  </a:schemeClr>
                </a:solidFill>
              </a:rPr>
              <a:t>In a MetaOps brainstorming session, it was determined that it’s the people of CLS and its corporate culture that speak the loudest and clearest to the benefits of doing business with </a:t>
            </a:r>
            <a:r>
              <a:rPr lang="en-US" dirty="0" smtClean="0">
                <a:solidFill>
                  <a:schemeClr val="tx2">
                    <a:lumMod val="50000"/>
                  </a:schemeClr>
                </a:solidFill>
              </a:rPr>
              <a:t>CLS. </a:t>
            </a:r>
            <a:r>
              <a:rPr lang="en-US" dirty="0">
                <a:solidFill>
                  <a:schemeClr val="tx2">
                    <a:lumMod val="50000"/>
                  </a:schemeClr>
                </a:solidFill>
              </a:rPr>
              <a:t>As such, every member of the CLS team is a brand ambassador and will play a significant role in marketing, sales, and operations in these areas and many </a:t>
            </a:r>
            <a:r>
              <a:rPr lang="en-US" dirty="0" smtClean="0">
                <a:solidFill>
                  <a:schemeClr val="tx2">
                    <a:lumMod val="50000"/>
                  </a:schemeClr>
                </a:solidFill>
              </a:rPr>
              <a:t>others. MetaOps will integrate Brand Ambassadors</a:t>
            </a:r>
          </a:p>
          <a:p>
            <a:endParaRPr lang="en-US" dirty="0">
              <a:solidFill>
                <a:schemeClr val="tx2">
                  <a:lumMod val="50000"/>
                </a:schemeClr>
              </a:solidFill>
            </a:endParaRPr>
          </a:p>
          <a:p>
            <a:pPr marL="465138" lvl="0" indent="-465138">
              <a:buFont typeface="Arial" pitchFamily="34" charset="0"/>
              <a:buChar char="•"/>
            </a:pPr>
            <a:r>
              <a:rPr lang="en-US" dirty="0">
                <a:solidFill>
                  <a:schemeClr val="tx2">
                    <a:lumMod val="50000"/>
                  </a:schemeClr>
                </a:solidFill>
              </a:rPr>
              <a:t>In the team-to-team selling process</a:t>
            </a:r>
          </a:p>
          <a:p>
            <a:pPr marL="465138" lvl="0" indent="-465138">
              <a:buFont typeface="Arial" pitchFamily="34" charset="0"/>
              <a:buChar char="•"/>
            </a:pPr>
            <a:r>
              <a:rPr lang="en-US" dirty="0">
                <a:solidFill>
                  <a:schemeClr val="tx2">
                    <a:lumMod val="50000"/>
                  </a:schemeClr>
                </a:solidFill>
              </a:rPr>
              <a:t>As the “expert face” of CLS on the web site and in all collateral</a:t>
            </a:r>
          </a:p>
          <a:p>
            <a:pPr marL="465138" indent="-465138">
              <a:buFont typeface="Arial" pitchFamily="34" charset="0"/>
              <a:buChar char="•"/>
            </a:pPr>
            <a:r>
              <a:rPr lang="en-US" dirty="0">
                <a:solidFill>
                  <a:schemeClr val="tx2">
                    <a:lumMod val="50000"/>
                  </a:schemeClr>
                </a:solidFill>
              </a:rPr>
              <a:t>As ongoing proof to clients that they made the right decision to go with CLS</a:t>
            </a:r>
            <a:endParaRPr lang="en-US" dirty="0" smtClean="0">
              <a:solidFill>
                <a:schemeClr val="tx2">
                  <a:lumMod val="50000"/>
                </a:schemeClr>
              </a:solidFill>
            </a:endParaRPr>
          </a:p>
        </p:txBody>
      </p:sp>
      <p:pic>
        <p:nvPicPr>
          <p:cNvPr id="6" name="Picture 5" descr="spokes.png"/>
          <p:cNvPicPr>
            <a:picLocks noChangeAspect="1"/>
          </p:cNvPicPr>
          <p:nvPr/>
        </p:nvPicPr>
        <p:blipFill>
          <a:blip r:embed="rId4" cstate="print"/>
          <a:stretch>
            <a:fillRect/>
          </a:stretch>
        </p:blipFill>
        <p:spPr>
          <a:xfrm>
            <a:off x="7315200" y="685800"/>
            <a:ext cx="976312" cy="14659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pic>
        <p:nvPicPr>
          <p:cNvPr id="6" name="Picture 5" descr="spokes.png"/>
          <p:cNvPicPr>
            <a:picLocks noChangeAspect="1"/>
          </p:cNvPicPr>
          <p:nvPr/>
        </p:nvPicPr>
        <p:blipFill>
          <a:blip r:embed="rId4" cstate="print"/>
          <a:stretch>
            <a:fillRect/>
          </a:stretch>
        </p:blipFill>
        <p:spPr>
          <a:xfrm>
            <a:off x="3581400" y="1981200"/>
            <a:ext cx="1447800" cy="21738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1295400" y="1143000"/>
            <a:ext cx="5867400" cy="4524315"/>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r>
              <a:rPr lang="en-US" sz="4800" b="1" dirty="0" smtClean="0">
                <a:solidFill>
                  <a:schemeClr val="tx2">
                    <a:lumMod val="50000"/>
                  </a:schemeClr>
                </a:solidFill>
              </a:rPr>
              <a:t>The Face of CLS:  Brand Ambassadors</a:t>
            </a:r>
          </a:p>
        </p:txBody>
      </p:sp>
      <p:sp>
        <p:nvSpPr>
          <p:cNvPr id="5" name="Slide Number Placeholder 4"/>
          <p:cNvSpPr>
            <a:spLocks noGrp="1"/>
          </p:cNvSpPr>
          <p:nvPr>
            <p:ph type="sldNum" sz="quarter" idx="11"/>
          </p:nvPr>
        </p:nvSpPr>
        <p:spPr/>
        <p:txBody>
          <a:bodyPr/>
          <a:lstStyle/>
          <a:p>
            <a:fld id="{A7D728F6-DD7B-4213-BEB0-C9940AA5AF17}"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943600" cy="5386090"/>
          </a:xfrm>
          <a:prstGeom prst="rect">
            <a:avLst/>
          </a:prstGeom>
          <a:noFill/>
        </p:spPr>
        <p:txBody>
          <a:bodyPr wrap="square" rtlCol="0">
            <a:spAutoFit/>
          </a:bodyPr>
          <a:lstStyle/>
          <a:p>
            <a:r>
              <a:rPr lang="en-US" sz="2800" b="1" dirty="0" smtClean="0">
                <a:solidFill>
                  <a:schemeClr val="tx2">
                    <a:lumMod val="50000"/>
                  </a:schemeClr>
                </a:solidFill>
              </a:rPr>
              <a:t>Leveraging CLS’s Technological Edge</a:t>
            </a:r>
          </a:p>
          <a:p>
            <a:endParaRPr lang="en-US" sz="2800" dirty="0">
              <a:solidFill>
                <a:schemeClr val="tx2">
                  <a:lumMod val="50000"/>
                </a:schemeClr>
              </a:solidFill>
            </a:endParaRPr>
          </a:p>
          <a:p>
            <a:r>
              <a:rPr lang="en-US" dirty="0" smtClean="0">
                <a:solidFill>
                  <a:schemeClr val="tx2">
                    <a:lumMod val="50000"/>
                  </a:schemeClr>
                </a:solidFill>
              </a:rPr>
              <a:t>Because CLS’s greatest competitive edge in the industry is the company’s technological innovation based on CLS’s knowledge of the industry, MetaOps will position the company as the visible leader, innovator and trendsetter through use of such web tools as (in no particular order):</a:t>
            </a:r>
            <a:endParaRPr lang="en-US" b="1" i="1" dirty="0" smtClean="0"/>
          </a:p>
          <a:p>
            <a:endParaRPr lang="en-US" dirty="0" smtClean="0">
              <a:solidFill>
                <a:schemeClr val="tx2">
                  <a:lumMod val="50000"/>
                </a:schemeClr>
              </a:solidFill>
            </a:endParaRPr>
          </a:p>
          <a:p>
            <a:pPr marL="465138" indent="-465138">
              <a:buBlip>
                <a:blip r:embed="rId4"/>
              </a:buBlip>
            </a:pPr>
            <a:r>
              <a:rPr lang="en-US" dirty="0" smtClean="0">
                <a:solidFill>
                  <a:schemeClr val="tx2">
                    <a:lumMod val="50000"/>
                  </a:schemeClr>
                </a:solidFill>
              </a:rPr>
              <a:t>Cloud services</a:t>
            </a:r>
          </a:p>
          <a:p>
            <a:pPr marL="465138" indent="-465138">
              <a:buBlip>
                <a:blip r:embed="rId4"/>
              </a:buBlip>
            </a:pPr>
            <a:r>
              <a:rPr lang="en-US" dirty="0" smtClean="0">
                <a:solidFill>
                  <a:schemeClr val="tx2">
                    <a:lumMod val="50000"/>
                  </a:schemeClr>
                </a:solidFill>
              </a:rPr>
              <a:t>eLearning</a:t>
            </a:r>
          </a:p>
          <a:p>
            <a:pPr marL="465138" indent="-465138">
              <a:buBlip>
                <a:blip r:embed="rId4"/>
              </a:buBlip>
            </a:pPr>
            <a:r>
              <a:rPr lang="en-US" dirty="0" smtClean="0">
                <a:solidFill>
                  <a:schemeClr val="tx2">
                    <a:lumMod val="50000"/>
                  </a:schemeClr>
                </a:solidFill>
              </a:rPr>
              <a:t>Mobile Applications (mobility)</a:t>
            </a:r>
          </a:p>
          <a:p>
            <a:pPr marL="465138" indent="-465138">
              <a:buBlip>
                <a:blip r:embed="rId4"/>
              </a:buBlip>
            </a:pPr>
            <a:r>
              <a:rPr lang="en-US" dirty="0" smtClean="0">
                <a:solidFill>
                  <a:schemeClr val="tx2">
                    <a:lumMod val="50000"/>
                  </a:schemeClr>
                </a:solidFill>
              </a:rPr>
              <a:t>Webcasts/Podcasts</a:t>
            </a:r>
          </a:p>
          <a:p>
            <a:pPr marL="465138" indent="-465138">
              <a:buBlip>
                <a:blip r:embed="rId4"/>
              </a:buBlip>
            </a:pPr>
            <a:r>
              <a:rPr lang="en-US" dirty="0" smtClean="0">
                <a:solidFill>
                  <a:schemeClr val="tx2">
                    <a:lumMod val="50000"/>
                  </a:schemeClr>
                </a:solidFill>
              </a:rPr>
              <a:t>Webinars</a:t>
            </a:r>
          </a:p>
          <a:p>
            <a:pPr marL="465138" indent="-465138">
              <a:buBlip>
                <a:blip r:embed="rId4"/>
              </a:buBlip>
            </a:pPr>
            <a:r>
              <a:rPr lang="en-US" dirty="0" err="1" smtClean="0">
                <a:solidFill>
                  <a:schemeClr val="tx2">
                    <a:lumMod val="50000"/>
                  </a:schemeClr>
                </a:solidFill>
              </a:rPr>
              <a:t>Datamining</a:t>
            </a:r>
            <a:endParaRPr lang="en-US" dirty="0" smtClean="0">
              <a:solidFill>
                <a:schemeClr val="tx2">
                  <a:lumMod val="50000"/>
                </a:schemeClr>
              </a:solidFill>
            </a:endParaRPr>
          </a:p>
          <a:p>
            <a:pPr marL="465138" indent="-465138">
              <a:buBlip>
                <a:blip r:embed="rId4"/>
              </a:buBlip>
            </a:pPr>
            <a:r>
              <a:rPr lang="en-US" dirty="0" smtClean="0">
                <a:solidFill>
                  <a:schemeClr val="tx2">
                    <a:lumMod val="50000"/>
                  </a:schemeClr>
                </a:solidFill>
              </a:rPr>
              <a:t>Videoconferencing</a:t>
            </a:r>
          </a:p>
          <a:p>
            <a:pPr marL="465138" indent="-465138">
              <a:buBlip>
                <a:blip r:embed="rId4"/>
              </a:buBlip>
            </a:pPr>
            <a:r>
              <a:rPr lang="en-US" dirty="0" err="1" smtClean="0">
                <a:solidFill>
                  <a:schemeClr val="tx2">
                    <a:lumMod val="50000"/>
                  </a:schemeClr>
                </a:solidFill>
              </a:rPr>
              <a:t>Vidchat</a:t>
            </a:r>
            <a:r>
              <a:rPr lang="en-US" dirty="0" smtClean="0">
                <a:solidFill>
                  <a:schemeClr val="tx2">
                    <a:lumMod val="50000"/>
                  </a:schemeClr>
                </a:solidFill>
              </a:rPr>
              <a:t> customer service</a:t>
            </a:r>
          </a:p>
          <a:p>
            <a:pPr marL="465138" indent="-465138">
              <a:buBlip>
                <a:blip r:embed="rId4"/>
              </a:buBlip>
            </a:pPr>
            <a:r>
              <a:rPr lang="en-US" dirty="0" smtClean="0">
                <a:solidFill>
                  <a:schemeClr val="tx2">
                    <a:lumMod val="50000"/>
                  </a:schemeClr>
                </a:solidFill>
              </a:rPr>
              <a:t>..and much more</a:t>
            </a:r>
          </a:p>
          <a:p>
            <a:pPr marL="465138" indent="-465138">
              <a:buBlip>
                <a:blip r:embed="rId4"/>
              </a:buBlip>
            </a:pPr>
            <a:endParaRPr lang="en-US" dirty="0" smtClean="0">
              <a:solidFill>
                <a:schemeClr val="tx2">
                  <a:lumMod val="50000"/>
                </a:schemeClr>
              </a:solidFill>
            </a:endParaRPr>
          </a:p>
        </p:txBody>
      </p:sp>
      <p:pic>
        <p:nvPicPr>
          <p:cNvPr id="6" name="Picture 5" descr="technological.png"/>
          <p:cNvPicPr>
            <a:picLocks noChangeAspect="1"/>
          </p:cNvPicPr>
          <p:nvPr/>
        </p:nvPicPr>
        <p:blipFill>
          <a:blip r:embed="rId5" cstate="print"/>
          <a:stretch>
            <a:fillRect/>
          </a:stretch>
        </p:blipFill>
        <p:spPr>
          <a:xfrm>
            <a:off x="6934200" y="838200"/>
            <a:ext cx="1414463" cy="1371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pic>
        <p:nvPicPr>
          <p:cNvPr id="6" name="Picture 5" descr="technological.png"/>
          <p:cNvPicPr>
            <a:picLocks noChangeAspect="1"/>
          </p:cNvPicPr>
          <p:nvPr/>
        </p:nvPicPr>
        <p:blipFill>
          <a:blip r:embed="rId4" cstate="print"/>
          <a:stretch>
            <a:fillRect/>
          </a:stretch>
        </p:blipFill>
        <p:spPr>
          <a:xfrm>
            <a:off x="3200400" y="2057400"/>
            <a:ext cx="2047875" cy="19858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1295400" y="1143000"/>
            <a:ext cx="5867400" cy="4524315"/>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r>
              <a:rPr lang="en-US" sz="4800" b="1" dirty="0" smtClean="0">
                <a:solidFill>
                  <a:schemeClr val="tx2">
                    <a:lumMod val="50000"/>
                  </a:schemeClr>
                </a:solidFill>
              </a:rPr>
              <a:t>Leveraging CLS’s Technological Edge</a:t>
            </a:r>
          </a:p>
        </p:txBody>
      </p:sp>
      <p:sp>
        <p:nvSpPr>
          <p:cNvPr id="5" name="Slide Number Placeholder 4"/>
          <p:cNvSpPr>
            <a:spLocks noGrp="1"/>
          </p:cNvSpPr>
          <p:nvPr>
            <p:ph type="sldNum" sz="quarter" idx="11"/>
          </p:nvPr>
        </p:nvSpPr>
        <p:spPr/>
        <p:txBody>
          <a:bodyPr/>
          <a:lstStyle/>
          <a:p>
            <a:fld id="{A7D728F6-DD7B-4213-BEB0-C9940AA5AF17}"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609600"/>
            <a:ext cx="5943600" cy="6771084"/>
          </a:xfrm>
          <a:prstGeom prst="rect">
            <a:avLst/>
          </a:prstGeom>
          <a:noFill/>
        </p:spPr>
        <p:txBody>
          <a:bodyPr wrap="square" rtlCol="0">
            <a:spAutoFit/>
          </a:bodyPr>
          <a:lstStyle/>
          <a:p>
            <a:r>
              <a:rPr lang="en-US" sz="2800" b="1" dirty="0" smtClean="0">
                <a:solidFill>
                  <a:schemeClr val="tx2">
                    <a:lumMod val="50000"/>
                  </a:schemeClr>
                </a:solidFill>
              </a:rPr>
              <a:t>CLS’s Tech Home: the Web Site</a:t>
            </a:r>
          </a:p>
          <a:p>
            <a:endParaRPr lang="en-US" sz="1400" dirty="0">
              <a:solidFill>
                <a:schemeClr val="tx2">
                  <a:lumMod val="50000"/>
                </a:schemeClr>
              </a:solidFill>
            </a:endParaRPr>
          </a:p>
          <a:p>
            <a:r>
              <a:rPr lang="en-US" dirty="0" smtClean="0">
                <a:solidFill>
                  <a:schemeClr val="tx2">
                    <a:lumMod val="50000"/>
                  </a:schemeClr>
                </a:solidFill>
              </a:rPr>
              <a:t>MetaOps will </a:t>
            </a:r>
            <a:r>
              <a:rPr lang="en-US" dirty="0" err="1" smtClean="0">
                <a:solidFill>
                  <a:schemeClr val="tx2">
                    <a:lumMod val="50000"/>
                  </a:schemeClr>
                </a:solidFill>
              </a:rPr>
              <a:t>imagineer</a:t>
            </a:r>
            <a:r>
              <a:rPr lang="en-US" dirty="0" smtClean="0">
                <a:solidFill>
                  <a:schemeClr val="tx2">
                    <a:lumMod val="50000"/>
                  </a:schemeClr>
                </a:solidFill>
              </a:rPr>
              <a:t> a CLS web site front-story that will connect people to people through live </a:t>
            </a:r>
            <a:r>
              <a:rPr lang="en-US" dirty="0" err="1" smtClean="0">
                <a:solidFill>
                  <a:schemeClr val="tx2">
                    <a:lumMod val="50000"/>
                  </a:schemeClr>
                </a:solidFill>
              </a:rPr>
              <a:t>vidchat</a:t>
            </a:r>
            <a:r>
              <a:rPr lang="en-US" dirty="0" smtClean="0">
                <a:solidFill>
                  <a:schemeClr val="tx2">
                    <a:lumMod val="50000"/>
                  </a:schemeClr>
                </a:solidFill>
              </a:rPr>
              <a:t> interfaces, and a back-story that will create team-to-team collaboration through video conferencing and webinars. A few highlights of the site include:</a:t>
            </a:r>
            <a:endParaRPr lang="en-US" b="1" i="1" dirty="0" smtClean="0"/>
          </a:p>
          <a:p>
            <a:endParaRPr lang="en-US" dirty="0" smtClean="0">
              <a:solidFill>
                <a:schemeClr val="tx2">
                  <a:lumMod val="50000"/>
                </a:schemeClr>
              </a:solidFill>
            </a:endParaRPr>
          </a:p>
          <a:p>
            <a:pPr marL="465138" indent="-465138">
              <a:buBlip>
                <a:blip r:embed="rId4"/>
              </a:buBlip>
            </a:pPr>
            <a:r>
              <a:rPr lang="en-US" dirty="0" smtClean="0">
                <a:solidFill>
                  <a:schemeClr val="tx2">
                    <a:lumMod val="50000"/>
                  </a:schemeClr>
                </a:solidFill>
              </a:rPr>
              <a:t>A splash page that makes the visitor say “wow, I need to be doing this!”</a:t>
            </a:r>
          </a:p>
          <a:p>
            <a:pPr marL="465138" indent="-465138">
              <a:buBlip>
                <a:blip r:embed="rId4"/>
              </a:buBlip>
            </a:pPr>
            <a:r>
              <a:rPr lang="en-US" dirty="0" smtClean="0">
                <a:solidFill>
                  <a:schemeClr val="tx2">
                    <a:lumMod val="50000"/>
                  </a:schemeClr>
                </a:solidFill>
              </a:rPr>
              <a:t>A fully automated media/press campaign area</a:t>
            </a:r>
          </a:p>
          <a:p>
            <a:pPr marL="465138" indent="-465138">
              <a:buBlip>
                <a:blip r:embed="rId4"/>
              </a:buBlip>
            </a:pPr>
            <a:r>
              <a:rPr lang="en-US" dirty="0" smtClean="0">
                <a:solidFill>
                  <a:schemeClr val="tx2">
                    <a:lumMod val="50000"/>
                  </a:schemeClr>
                </a:solidFill>
              </a:rPr>
              <a:t>A resource center for SEO articles, blogs and </a:t>
            </a:r>
            <a:r>
              <a:rPr lang="en-US" dirty="0" err="1" smtClean="0">
                <a:solidFill>
                  <a:schemeClr val="tx2">
                    <a:lumMod val="50000"/>
                  </a:schemeClr>
                </a:solidFill>
              </a:rPr>
              <a:t>vlogs</a:t>
            </a:r>
            <a:r>
              <a:rPr lang="en-US" dirty="0" smtClean="0">
                <a:solidFill>
                  <a:schemeClr val="tx2">
                    <a:lumMod val="50000"/>
                  </a:schemeClr>
                </a:solidFill>
              </a:rPr>
              <a:t>, YouTube based videos, webinars, etc. that make CLS the industry go-to for improving business travel practices</a:t>
            </a:r>
          </a:p>
          <a:p>
            <a:pPr marL="465138" indent="-465138">
              <a:buBlip>
                <a:blip r:embed="rId4"/>
              </a:buBlip>
            </a:pPr>
            <a:r>
              <a:rPr lang="en-US" dirty="0" smtClean="0">
                <a:solidFill>
                  <a:schemeClr val="tx2">
                    <a:lumMod val="50000"/>
                  </a:schemeClr>
                </a:solidFill>
              </a:rPr>
              <a:t>Live Chat – Ability to Co-browse and give prospects a tour.</a:t>
            </a:r>
          </a:p>
          <a:p>
            <a:pPr marL="465138" indent="-465138">
              <a:buBlip>
                <a:blip r:embed="rId4"/>
              </a:buBlip>
            </a:pPr>
            <a:r>
              <a:rPr lang="en-US" dirty="0" smtClean="0">
                <a:solidFill>
                  <a:schemeClr val="tx2">
                    <a:lumMod val="50000"/>
                  </a:schemeClr>
                </a:solidFill>
              </a:rPr>
              <a:t>A persistent-cookies enabled dashboard that ensures the site and its handlers always know who is visiting to facilitate superior customer service</a:t>
            </a:r>
          </a:p>
          <a:p>
            <a:pPr marL="465138" indent="-465138">
              <a:buBlip>
                <a:blip r:embed="rId4"/>
              </a:buBlip>
            </a:pPr>
            <a:r>
              <a:rPr lang="en-US" dirty="0" smtClean="0">
                <a:solidFill>
                  <a:schemeClr val="tx2">
                    <a:lumMod val="50000"/>
                  </a:schemeClr>
                </a:solidFill>
              </a:rPr>
              <a:t>Any and all </a:t>
            </a:r>
            <a:r>
              <a:rPr lang="en-US" dirty="0" err="1" smtClean="0">
                <a:solidFill>
                  <a:schemeClr val="tx2">
                    <a:lumMod val="50000"/>
                  </a:schemeClr>
                </a:solidFill>
              </a:rPr>
              <a:t>ajax</a:t>
            </a:r>
            <a:r>
              <a:rPr lang="en-US" dirty="0" smtClean="0">
                <a:solidFill>
                  <a:schemeClr val="tx2">
                    <a:lumMod val="50000"/>
                  </a:schemeClr>
                </a:solidFill>
              </a:rPr>
              <a:t>—IM, newsgroups, RSS, </a:t>
            </a:r>
            <a:r>
              <a:rPr lang="en-US" dirty="0" err="1" smtClean="0">
                <a:solidFill>
                  <a:schemeClr val="tx2">
                    <a:lumMod val="50000"/>
                  </a:schemeClr>
                </a:solidFill>
              </a:rPr>
              <a:t>downloadables</a:t>
            </a:r>
            <a:r>
              <a:rPr lang="en-US" dirty="0" smtClean="0">
                <a:solidFill>
                  <a:schemeClr val="tx2">
                    <a:lumMod val="50000"/>
                  </a:schemeClr>
                </a:solidFill>
              </a:rPr>
              <a:t>, etc.—needed for optimum performance</a:t>
            </a:r>
          </a:p>
          <a:p>
            <a:pPr marL="465138" indent="-465138">
              <a:buBlip>
                <a:blip r:embed="rId4"/>
              </a:buBlip>
            </a:pPr>
            <a:endParaRPr lang="en-US" dirty="0" smtClean="0">
              <a:solidFill>
                <a:schemeClr val="tx2">
                  <a:lumMod val="50000"/>
                </a:schemeClr>
              </a:solidFill>
            </a:endParaRPr>
          </a:p>
          <a:p>
            <a:pPr marL="465138" indent="-465138">
              <a:buBlip>
                <a:blip r:embed="rId4"/>
              </a:buBlip>
            </a:pPr>
            <a:endParaRPr lang="en-US" dirty="0" smtClean="0">
              <a:solidFill>
                <a:schemeClr val="tx2">
                  <a:lumMod val="50000"/>
                </a:schemeClr>
              </a:solidFill>
            </a:endParaRPr>
          </a:p>
        </p:txBody>
      </p:sp>
      <p:pic>
        <p:nvPicPr>
          <p:cNvPr id="7" name="Picture 6" descr="internet.png"/>
          <p:cNvPicPr>
            <a:picLocks noChangeAspect="1"/>
          </p:cNvPicPr>
          <p:nvPr/>
        </p:nvPicPr>
        <p:blipFill>
          <a:blip r:embed="rId5" cstate="print"/>
          <a:stretch>
            <a:fillRect/>
          </a:stretch>
        </p:blipFill>
        <p:spPr>
          <a:xfrm>
            <a:off x="6858000" y="762000"/>
            <a:ext cx="1343025" cy="13430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Slide Number Placeholder 5"/>
          <p:cNvSpPr>
            <a:spLocks noGrp="1"/>
          </p:cNvSpPr>
          <p:nvPr>
            <p:ph type="sldNum" sz="quarter" idx="11"/>
          </p:nvPr>
        </p:nvSpPr>
        <p:spPr/>
        <p:txBody>
          <a:bodyPr/>
          <a:lstStyle/>
          <a:p>
            <a:fld id="{A7D728F6-DD7B-4213-BEB0-C9940AA5AF17}"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pic>
        <p:nvPicPr>
          <p:cNvPr id="7" name="Picture 6" descr="internet.png"/>
          <p:cNvPicPr>
            <a:picLocks noChangeAspect="1"/>
          </p:cNvPicPr>
          <p:nvPr/>
        </p:nvPicPr>
        <p:blipFill>
          <a:blip r:embed="rId4" cstate="print"/>
          <a:stretch>
            <a:fillRect/>
          </a:stretch>
        </p:blipFill>
        <p:spPr>
          <a:xfrm>
            <a:off x="3276600" y="1676400"/>
            <a:ext cx="2133600" cy="2133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1295400" y="1143000"/>
            <a:ext cx="5867400" cy="4524315"/>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r>
              <a:rPr lang="en-US" sz="4800" b="1" dirty="0" smtClean="0">
                <a:solidFill>
                  <a:schemeClr val="tx2">
                    <a:lumMod val="50000"/>
                  </a:schemeClr>
                </a:solidFill>
              </a:rPr>
              <a:t>CLS’s Tech Home:</a:t>
            </a:r>
          </a:p>
          <a:p>
            <a:pPr algn="ctr"/>
            <a:r>
              <a:rPr lang="en-US" sz="4800" b="1" dirty="0" smtClean="0">
                <a:solidFill>
                  <a:schemeClr val="tx2">
                    <a:lumMod val="50000"/>
                  </a:schemeClr>
                </a:solidFill>
              </a:rPr>
              <a:t>the Web Site</a:t>
            </a:r>
          </a:p>
        </p:txBody>
      </p:sp>
      <p:sp>
        <p:nvSpPr>
          <p:cNvPr id="5" name="Slide Number Placeholder 4"/>
          <p:cNvSpPr>
            <a:spLocks noGrp="1"/>
          </p:cNvSpPr>
          <p:nvPr>
            <p:ph type="sldNum" sz="quarter" idx="11"/>
          </p:nvPr>
        </p:nvSpPr>
        <p:spPr/>
        <p:txBody>
          <a:bodyPr/>
          <a:lstStyle/>
          <a:p>
            <a:fld id="{A7D728F6-DD7B-4213-BEB0-C9940AA5AF17}"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685800"/>
            <a:ext cx="5943600" cy="4555093"/>
          </a:xfrm>
          <a:prstGeom prst="rect">
            <a:avLst/>
          </a:prstGeom>
          <a:noFill/>
        </p:spPr>
        <p:txBody>
          <a:bodyPr wrap="square" rtlCol="0">
            <a:spAutoFit/>
          </a:bodyPr>
          <a:lstStyle/>
          <a:p>
            <a:r>
              <a:rPr lang="en-US" sz="2800" b="1" dirty="0" smtClean="0">
                <a:solidFill>
                  <a:schemeClr val="tx2">
                    <a:lumMod val="50000"/>
                  </a:schemeClr>
                </a:solidFill>
              </a:rPr>
              <a:t>Target Marketing</a:t>
            </a:r>
          </a:p>
          <a:p>
            <a:endParaRPr lang="en-US" sz="2800" dirty="0">
              <a:solidFill>
                <a:schemeClr val="tx2">
                  <a:lumMod val="50000"/>
                </a:schemeClr>
              </a:solidFill>
            </a:endParaRPr>
          </a:p>
          <a:p>
            <a:r>
              <a:rPr lang="en-US" dirty="0" smtClean="0">
                <a:solidFill>
                  <a:schemeClr val="tx2">
                    <a:lumMod val="50000"/>
                  </a:schemeClr>
                </a:solidFill>
              </a:rPr>
              <a:t>Incorporating all the relevant tools, tricks and tactics from the corporate marketing arsenal, target marketing campaigns will also add on any additional elements essential to penetrating and maximizing specific industry sectors and sub-sectors.</a:t>
            </a:r>
          </a:p>
          <a:p>
            <a:endParaRPr lang="en-US" b="1" i="1" dirty="0">
              <a:solidFill>
                <a:schemeClr val="tx2">
                  <a:lumMod val="50000"/>
                </a:schemeClr>
              </a:solidFill>
            </a:endParaRPr>
          </a:p>
          <a:p>
            <a:r>
              <a:rPr lang="en-US" b="1" i="1" dirty="0" smtClean="0">
                <a:solidFill>
                  <a:schemeClr val="tx2">
                    <a:lumMod val="50000"/>
                  </a:schemeClr>
                </a:solidFill>
              </a:rPr>
              <a:t>MetaOps research has identified 24 industry categories with over 200 subsets deemed to be well worth analyzing for client potential and developing targeted marketing campaigns based on resulting data.</a:t>
            </a:r>
            <a:endParaRPr lang="en-US" b="1" i="1" dirty="0" smtClean="0"/>
          </a:p>
          <a:p>
            <a:endParaRPr lang="en-US" dirty="0" smtClean="0">
              <a:solidFill>
                <a:schemeClr val="tx2">
                  <a:lumMod val="50000"/>
                </a:schemeClr>
              </a:solidFill>
            </a:endParaRPr>
          </a:p>
          <a:p>
            <a:pPr marL="7938" indent="-7938"/>
            <a:r>
              <a:rPr lang="en-US" dirty="0" smtClean="0">
                <a:solidFill>
                  <a:schemeClr val="tx2">
                    <a:lumMod val="50000"/>
                  </a:schemeClr>
                </a:solidFill>
              </a:rPr>
              <a:t>Target marketing campaigns will utilize the best-possible, best-practices mix of…</a:t>
            </a:r>
          </a:p>
          <a:p>
            <a:pPr marL="465138" indent="-465138">
              <a:buBlip>
                <a:blip r:embed="rId4"/>
              </a:buBlip>
            </a:pPr>
            <a:endParaRPr lang="en-US" dirty="0" smtClean="0">
              <a:solidFill>
                <a:schemeClr val="tx2">
                  <a:lumMod val="50000"/>
                </a:schemeClr>
              </a:solidFill>
            </a:endParaRPr>
          </a:p>
        </p:txBody>
      </p:sp>
      <p:pic>
        <p:nvPicPr>
          <p:cNvPr id="6" name="Picture 5" descr="dart.png"/>
          <p:cNvPicPr>
            <a:picLocks noChangeAspect="1"/>
          </p:cNvPicPr>
          <p:nvPr/>
        </p:nvPicPr>
        <p:blipFill>
          <a:blip r:embed="rId5" cstate="print"/>
          <a:stretch>
            <a:fillRect/>
          </a:stretch>
        </p:blipFill>
        <p:spPr>
          <a:xfrm>
            <a:off x="6781800" y="685800"/>
            <a:ext cx="1684198"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685800"/>
            <a:ext cx="5943600" cy="523220"/>
          </a:xfrm>
          <a:prstGeom prst="rect">
            <a:avLst/>
          </a:prstGeom>
          <a:noFill/>
        </p:spPr>
        <p:txBody>
          <a:bodyPr wrap="square" rtlCol="0">
            <a:spAutoFit/>
          </a:bodyPr>
          <a:lstStyle/>
          <a:p>
            <a:r>
              <a:rPr lang="en-US" sz="2800" b="1" dirty="0" smtClean="0">
                <a:solidFill>
                  <a:schemeClr val="tx2">
                    <a:lumMod val="50000"/>
                  </a:schemeClr>
                </a:solidFill>
              </a:rPr>
              <a:t>Target Marketing </a:t>
            </a:r>
            <a:r>
              <a:rPr lang="en-US" sz="2800" b="1" dirty="0" err="1" smtClean="0">
                <a:solidFill>
                  <a:schemeClr val="tx2">
                    <a:lumMod val="50000"/>
                  </a:schemeClr>
                </a:solidFill>
              </a:rPr>
              <a:t>ctd</a:t>
            </a:r>
            <a:r>
              <a:rPr lang="en-US" sz="2800" b="1" dirty="0" smtClean="0">
                <a:solidFill>
                  <a:schemeClr val="tx2">
                    <a:lumMod val="50000"/>
                  </a:schemeClr>
                </a:solidFill>
              </a:rPr>
              <a:t>.</a:t>
            </a:r>
          </a:p>
        </p:txBody>
      </p:sp>
      <p:sp>
        <p:nvSpPr>
          <p:cNvPr id="6" name="Content Placeholder 2"/>
          <p:cNvSpPr txBox="1">
            <a:spLocks/>
          </p:cNvSpPr>
          <p:nvPr/>
        </p:nvSpPr>
        <p:spPr>
          <a:xfrm>
            <a:off x="762000" y="1295400"/>
            <a:ext cx="7086600" cy="4876800"/>
          </a:xfrm>
          <a:prstGeom prst="rect">
            <a:avLst/>
          </a:prstGeom>
        </p:spPr>
        <p:txBody>
          <a:bodyPr vert="horz" lIns="91440" tIns="45720" rIns="91440" bIns="45720" numCol="2" rtlCol="0">
            <a:normAutofit fontScale="40000" lnSpcReduction="20000"/>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Timeline</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Marketing Objectives	</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Ask and Offers by Target Demographic</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Direct and Affiliate Sales Incentives Program</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Direct Sales	</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Promotions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Events	</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Speaking/Spokesperson/creature Engagements</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Event Calendar</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Audience/Event Specific Topic/Q&amp;A Programs/Flyers</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Webinars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Online Sales	</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Strategic Alliances	</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Sponsorships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Publicity</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Press Campaign</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Weekly Press Releases</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Human Interest Story/Angle</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Editorial Coverage (cross media)</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Radio</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Television	</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Grass Roots/WOM Campaign</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Social Networking</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Social ads</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Social bookmarking</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Weekly Blog Articles</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Bookmark Articles</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You Tube Videos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Internet Advertising  </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SEM/Online Advertising</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Google Adwords</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Ad Serving </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Online Networks</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Rich Media</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Search Engines </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Streaming</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Site Banners</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Facebook and other Social Media Sites</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Blog Ads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E-marketing </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E-campaigns</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Wireless E-Marketing</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Affiliates</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E-newsletters</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CRM</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Direct Email </a:t>
            </a:r>
          </a:p>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smtClean="0">
                <a:ln>
                  <a:noFill/>
                </a:ln>
                <a:solidFill>
                  <a:schemeClr val="tx2">
                    <a:lumMod val="50000"/>
                  </a:schemeClr>
                </a:solidFill>
                <a:effectLst/>
                <a:uLnTx/>
                <a:uFillTx/>
                <a:latin typeface="+mn-lt"/>
                <a:ea typeface="+mn-ea"/>
                <a:cs typeface="+mn-cs"/>
              </a:rPr>
              <a:t>Incentive-Promo Advertising</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Print Media</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Direct Mail</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Television </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Affiliate Programs and Strategic Alliances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Borrowed Equity Leveraging from partners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smtClean="0">
                <a:ln>
                  <a:noFill/>
                </a:ln>
                <a:solidFill>
                  <a:schemeClr val="tx2">
                    <a:lumMod val="50000"/>
                  </a:schemeClr>
                </a:solidFill>
                <a:effectLst/>
                <a:uLnTx/>
                <a:uFillTx/>
                <a:latin typeface="+mn-lt"/>
                <a:ea typeface="+mn-ea"/>
                <a:cs typeface="+mn-cs"/>
              </a:rPr>
              <a:t>Promotions/Incentive Programs</a:t>
            </a:r>
            <a:endParaRPr kumimoji="0" lang="en-US" sz="3200" b="0" i="0" u="none" strike="noStrike" kern="1200" cap="none" spc="0" normalizeH="0" baseline="0" noProof="0" dirty="0">
              <a:ln>
                <a:noFill/>
              </a:ln>
              <a:solidFill>
                <a:schemeClr val="tx2">
                  <a:lumMod val="50000"/>
                </a:schemeClr>
              </a:solidFill>
              <a:effectLst/>
              <a:uLnTx/>
              <a:uFillTx/>
              <a:latin typeface="+mn-lt"/>
              <a:ea typeface="+mn-ea"/>
              <a:cs typeface="+mn-cs"/>
            </a:endParaRPr>
          </a:p>
        </p:txBody>
      </p:sp>
      <p:pic>
        <p:nvPicPr>
          <p:cNvPr id="7" name="Picture 6" descr="dart.png"/>
          <p:cNvPicPr>
            <a:picLocks noChangeAspect="1"/>
          </p:cNvPicPr>
          <p:nvPr/>
        </p:nvPicPr>
        <p:blipFill>
          <a:blip r:embed="rId4" cstate="print"/>
          <a:stretch>
            <a:fillRect/>
          </a:stretch>
        </p:blipFill>
        <p:spPr>
          <a:xfrm>
            <a:off x="6781800" y="685800"/>
            <a:ext cx="1684198"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Slide Number Placeholder 7"/>
          <p:cNvSpPr>
            <a:spLocks noGrp="1"/>
          </p:cNvSpPr>
          <p:nvPr>
            <p:ph type="sldNum" sz="quarter" idx="11"/>
          </p:nvPr>
        </p:nvSpPr>
        <p:spPr/>
        <p:txBody>
          <a:bodyPr/>
          <a:lstStyle/>
          <a:p>
            <a:fld id="{A7D728F6-DD7B-4213-BEB0-C9940AA5AF17}"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6" name="Content Placeholder 2"/>
          <p:cNvSpPr txBox="1">
            <a:spLocks/>
          </p:cNvSpPr>
          <p:nvPr/>
        </p:nvSpPr>
        <p:spPr>
          <a:xfrm>
            <a:off x="762000" y="1295400"/>
            <a:ext cx="7086600" cy="4876800"/>
          </a:xfrm>
          <a:prstGeom prst="rect">
            <a:avLst/>
          </a:prstGeom>
        </p:spPr>
        <p:txBody>
          <a:bodyPr vert="horz" lIns="91440" tIns="45720" rIns="91440" bIns="45720" numCol="2"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2">
                  <a:lumMod val="50000"/>
                </a:schemeClr>
              </a:solidFill>
              <a:effectLst/>
              <a:uLnTx/>
              <a:uFillTx/>
              <a:latin typeface="+mn-lt"/>
              <a:ea typeface="+mn-ea"/>
              <a:cs typeface="+mn-cs"/>
            </a:endParaRPr>
          </a:p>
        </p:txBody>
      </p:sp>
      <p:pic>
        <p:nvPicPr>
          <p:cNvPr id="7" name="Picture 6" descr="dart.png"/>
          <p:cNvPicPr>
            <a:picLocks noChangeAspect="1"/>
          </p:cNvPicPr>
          <p:nvPr/>
        </p:nvPicPr>
        <p:blipFill>
          <a:blip r:embed="rId4" cstate="print"/>
          <a:stretch>
            <a:fillRect/>
          </a:stretch>
        </p:blipFill>
        <p:spPr>
          <a:xfrm>
            <a:off x="3048000" y="1905000"/>
            <a:ext cx="2526297" cy="2514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p:cNvSpPr txBox="1"/>
          <p:nvPr/>
        </p:nvSpPr>
        <p:spPr>
          <a:xfrm>
            <a:off x="1295400" y="1143000"/>
            <a:ext cx="5867400" cy="4524315"/>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dirty="0" smtClean="0">
              <a:solidFill>
                <a:schemeClr val="tx2">
                  <a:lumMod val="50000"/>
                </a:schemeClr>
              </a:solidFill>
            </a:endParaRPr>
          </a:p>
          <a:p>
            <a:pPr algn="ctr"/>
            <a:r>
              <a:rPr lang="en-US" sz="4800" b="1" dirty="0" smtClean="0">
                <a:solidFill>
                  <a:schemeClr val="tx2">
                    <a:lumMod val="50000"/>
                  </a:schemeClr>
                </a:solidFill>
              </a:rPr>
              <a:t>Target Marketing</a:t>
            </a:r>
            <a:endParaRPr lang="en-US" dirty="0">
              <a:solidFill>
                <a:schemeClr val="tx2">
                  <a:lumMod val="50000"/>
                </a:schemeClr>
              </a:solidFill>
            </a:endParaRPr>
          </a:p>
        </p:txBody>
      </p:sp>
      <p:sp>
        <p:nvSpPr>
          <p:cNvPr id="9" name="Slide Number Placeholder 8"/>
          <p:cNvSpPr>
            <a:spLocks noGrp="1"/>
          </p:cNvSpPr>
          <p:nvPr>
            <p:ph type="sldNum" sz="quarter" idx="11"/>
          </p:nvPr>
        </p:nvSpPr>
        <p:spPr/>
        <p:txBody>
          <a:bodyPr/>
          <a:lstStyle/>
          <a:p>
            <a:fld id="{A7D728F6-DD7B-4213-BEB0-C9940AA5AF17}"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pic>
        <p:nvPicPr>
          <p:cNvPr id="6" name="Picture 5" descr="toolkit.png"/>
          <p:cNvPicPr>
            <a:picLocks noChangeAspect="1"/>
          </p:cNvPicPr>
          <p:nvPr/>
        </p:nvPicPr>
        <p:blipFill>
          <a:blip r:embed="rId4" cstate="print"/>
          <a:stretch>
            <a:fillRect/>
          </a:stretch>
        </p:blipFill>
        <p:spPr>
          <a:xfrm flipH="1">
            <a:off x="6781800" y="990600"/>
            <a:ext cx="1773382" cy="1295400"/>
          </a:xfrm>
          <a:prstGeom prst="roundRect">
            <a:avLst>
              <a:gd name="adj" fmla="val 0"/>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685800" y="1033820"/>
            <a:ext cx="6248400" cy="4985980"/>
          </a:xfrm>
          <a:prstGeom prst="rect">
            <a:avLst/>
          </a:prstGeom>
          <a:noFill/>
        </p:spPr>
        <p:txBody>
          <a:bodyPr wrap="square" rtlCol="0">
            <a:spAutoFit/>
          </a:bodyPr>
          <a:lstStyle/>
          <a:p>
            <a:r>
              <a:rPr lang="en-US" sz="2800" b="1" dirty="0" smtClean="0">
                <a:solidFill>
                  <a:schemeClr val="tx2">
                    <a:lumMod val="50000"/>
                  </a:schemeClr>
                </a:solidFill>
              </a:rPr>
              <a:t>Sales Program Development and Management &amp; Employee Team Training</a:t>
            </a:r>
          </a:p>
          <a:p>
            <a:endParaRPr lang="en-US" sz="2800" dirty="0">
              <a:solidFill>
                <a:schemeClr val="tx2">
                  <a:lumMod val="50000"/>
                </a:schemeClr>
              </a:solidFill>
            </a:endParaRPr>
          </a:p>
          <a:p>
            <a:r>
              <a:rPr lang="en-US" dirty="0" smtClean="0">
                <a:solidFill>
                  <a:schemeClr val="tx2">
                    <a:lumMod val="50000"/>
                  </a:schemeClr>
                </a:solidFill>
              </a:rPr>
              <a:t>As this entire process puts tools and tactics in place for maximizing sales, retention and profit, MetaOps will work closely with Carolyn’s department to recommend or develop/manage sales and other department team training programs to ensure all training is supporting the VOC, profiling, industry expertise, and branding and messaging.</a:t>
            </a:r>
          </a:p>
          <a:p>
            <a:endParaRPr lang="en-US" dirty="0">
              <a:solidFill>
                <a:schemeClr val="tx2">
                  <a:lumMod val="50000"/>
                </a:schemeClr>
              </a:solidFill>
            </a:endParaRPr>
          </a:p>
          <a:p>
            <a:r>
              <a:rPr lang="en-US" dirty="0" smtClean="0">
                <a:solidFill>
                  <a:schemeClr val="tx2">
                    <a:lumMod val="50000"/>
                  </a:schemeClr>
                </a:solidFill>
              </a:rPr>
              <a:t>To ensure that CLS partners with each and every client in a profitable, mutually beneficial and sustainable way…</a:t>
            </a:r>
          </a:p>
          <a:p>
            <a:endParaRPr lang="en-US" dirty="0">
              <a:solidFill>
                <a:schemeClr val="tx2">
                  <a:lumMod val="50000"/>
                </a:schemeClr>
              </a:solidFill>
            </a:endParaRPr>
          </a:p>
          <a:p>
            <a:r>
              <a:rPr lang="en-US" dirty="0" smtClean="0">
                <a:solidFill>
                  <a:schemeClr val="tx2">
                    <a:lumMod val="50000"/>
                  </a:schemeClr>
                </a:solidFill>
              </a:rPr>
              <a:t>MetaOps partners with CLS—delivering smart solutions and ever-increasing measurable successes.</a:t>
            </a:r>
          </a:p>
          <a:p>
            <a:pPr marL="465138" indent="-465138">
              <a:buBlip>
                <a:blip r:embed="rId5"/>
              </a:buBlip>
            </a:pPr>
            <a:endParaRPr lang="en-US" dirty="0" smtClean="0">
              <a:solidFill>
                <a:schemeClr val="tx2">
                  <a:lumMod val="50000"/>
                </a:schemeClr>
              </a:solidFill>
            </a:endParaRPr>
          </a:p>
        </p:txBody>
      </p:sp>
      <p:sp>
        <p:nvSpPr>
          <p:cNvPr id="7" name="Slide Number Placeholder 6"/>
          <p:cNvSpPr>
            <a:spLocks noGrp="1"/>
          </p:cNvSpPr>
          <p:nvPr>
            <p:ph type="sldNum" sz="quarter" idx="11"/>
          </p:nvPr>
        </p:nvSpPr>
        <p:spPr/>
        <p:txBody>
          <a:bodyPr/>
          <a:lstStyle/>
          <a:p>
            <a:fld id="{A7D728F6-DD7B-4213-BEB0-C9940AA5AF17}"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7" name="TextBox 6"/>
          <p:cNvSpPr txBox="1"/>
          <p:nvPr/>
        </p:nvSpPr>
        <p:spPr>
          <a:xfrm>
            <a:off x="1295400" y="1143000"/>
            <a:ext cx="5867400" cy="4708981"/>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r>
              <a:rPr lang="en-US" sz="3600" b="1" dirty="0" smtClean="0">
                <a:solidFill>
                  <a:schemeClr val="tx2">
                    <a:lumMod val="50000"/>
                  </a:schemeClr>
                </a:solidFill>
              </a:rPr>
              <a:t>Sales Program Development and Management &amp; Employee Team Training</a:t>
            </a:r>
          </a:p>
        </p:txBody>
      </p:sp>
      <p:pic>
        <p:nvPicPr>
          <p:cNvPr id="8" name="Picture 7" descr="toolkit.png"/>
          <p:cNvPicPr>
            <a:picLocks noChangeAspect="1"/>
          </p:cNvPicPr>
          <p:nvPr/>
        </p:nvPicPr>
        <p:blipFill>
          <a:blip r:embed="rId4" cstate="print"/>
          <a:stretch>
            <a:fillRect/>
          </a:stretch>
        </p:blipFill>
        <p:spPr>
          <a:xfrm flipH="1">
            <a:off x="2774169" y="2057400"/>
            <a:ext cx="2712231" cy="1981200"/>
          </a:xfrm>
          <a:prstGeom prst="roundRect">
            <a:avLst>
              <a:gd name="adj" fmla="val 12500"/>
            </a:avLst>
          </a:prstGeom>
          <a:solidFill>
            <a:srgbClr val="FFFFFF">
              <a:shade val="85000"/>
            </a:srgbClr>
          </a:solidFill>
          <a:ln>
            <a:noFill/>
          </a:ln>
          <a:effectLst>
            <a:reflection blurRad="12700" stA="38000" endPos="28000" dist="5000" dir="5400000" sy="-100000" algn="bl" rotWithShape="0"/>
          </a:effectLst>
        </p:spPr>
      </p:pic>
      <p:sp>
        <p:nvSpPr>
          <p:cNvPr id="5" name="Slide Number Placeholder 4"/>
          <p:cNvSpPr>
            <a:spLocks noGrp="1"/>
          </p:cNvSpPr>
          <p:nvPr>
            <p:ph type="sldNum" sz="quarter" idx="11"/>
          </p:nvPr>
        </p:nvSpPr>
        <p:spPr/>
        <p:txBody>
          <a:bodyPr/>
          <a:lstStyle/>
          <a:p>
            <a:fld id="{A7D728F6-DD7B-4213-BEB0-C9940AA5AF17}"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533400"/>
            <a:ext cx="5943600" cy="6217087"/>
          </a:xfrm>
          <a:prstGeom prst="rect">
            <a:avLst/>
          </a:prstGeom>
          <a:noFill/>
        </p:spPr>
        <p:txBody>
          <a:bodyPr wrap="square" rtlCol="0">
            <a:spAutoFit/>
          </a:bodyPr>
          <a:lstStyle/>
          <a:p>
            <a:r>
              <a:rPr lang="en-US" sz="2800" b="1" dirty="0" smtClean="0">
                <a:solidFill>
                  <a:schemeClr val="tx2">
                    <a:lumMod val="50000"/>
                  </a:schemeClr>
                </a:solidFill>
              </a:rPr>
              <a:t>On-boarding Process</a:t>
            </a:r>
          </a:p>
          <a:p>
            <a:endParaRPr lang="en-US" sz="1600" b="1" dirty="0" smtClean="0">
              <a:solidFill>
                <a:schemeClr val="tx2">
                  <a:lumMod val="50000"/>
                </a:schemeClr>
              </a:solidFill>
            </a:endParaRPr>
          </a:p>
          <a:p>
            <a:r>
              <a:rPr lang="en-US" dirty="0" smtClean="0">
                <a:solidFill>
                  <a:schemeClr val="tx2">
                    <a:lumMod val="50000"/>
                  </a:schemeClr>
                </a:solidFill>
              </a:rPr>
              <a:t>Through analysis and application of data acquired during VOC, industry and company profiling,  and pre-qualification processes—combined with analyzing the on-boarding system assessment data—we’ll develop a system by which all the steps required for on-boarding are streamlined, sped up and optimized technologically. This includes but is not limited to:</a:t>
            </a:r>
          </a:p>
          <a:p>
            <a:endParaRPr lang="en-US" dirty="0" smtClean="0">
              <a:solidFill>
                <a:schemeClr val="tx2">
                  <a:lumMod val="50000"/>
                </a:schemeClr>
              </a:solidFill>
            </a:endParaRPr>
          </a:p>
          <a:p>
            <a:pPr marL="457200" indent="-457200">
              <a:buBlip>
                <a:blip r:embed="rId4"/>
              </a:buBlip>
            </a:pPr>
            <a:r>
              <a:rPr lang="en-US" dirty="0" smtClean="0">
                <a:solidFill>
                  <a:schemeClr val="tx2">
                    <a:lumMod val="50000"/>
                  </a:schemeClr>
                </a:solidFill>
              </a:rPr>
              <a:t>Indentifying the best tools and systems to ramp-up quickly.</a:t>
            </a:r>
          </a:p>
          <a:p>
            <a:pPr marL="457200" indent="-457200">
              <a:buBlip>
                <a:blip r:embed="rId4"/>
              </a:buBlip>
            </a:pPr>
            <a:r>
              <a:rPr lang="en-US" dirty="0" smtClean="0">
                <a:solidFill>
                  <a:schemeClr val="tx2">
                    <a:lumMod val="50000"/>
                  </a:schemeClr>
                </a:solidFill>
              </a:rPr>
              <a:t>Setting up the client’s </a:t>
            </a:r>
            <a:r>
              <a:rPr lang="en-US" dirty="0" err="1" smtClean="0">
                <a:solidFill>
                  <a:schemeClr val="tx2">
                    <a:lumMod val="50000"/>
                  </a:schemeClr>
                </a:solidFill>
              </a:rPr>
              <a:t>WebGenesis</a:t>
            </a:r>
            <a:r>
              <a:rPr lang="en-US" dirty="0" smtClean="0">
                <a:solidFill>
                  <a:schemeClr val="tx2">
                    <a:lumMod val="50000"/>
                  </a:schemeClr>
                </a:solidFill>
              </a:rPr>
              <a:t> interface</a:t>
            </a:r>
          </a:p>
          <a:p>
            <a:pPr marL="457200" indent="-457200">
              <a:buBlip>
                <a:blip r:embed="rId4"/>
              </a:buBlip>
            </a:pPr>
            <a:r>
              <a:rPr lang="en-US" dirty="0" smtClean="0">
                <a:solidFill>
                  <a:schemeClr val="tx2">
                    <a:lumMod val="50000"/>
                  </a:schemeClr>
                </a:solidFill>
              </a:rPr>
              <a:t>Getting them into the booking and billing system</a:t>
            </a:r>
          </a:p>
          <a:p>
            <a:pPr marL="457200" indent="-457200">
              <a:buBlip>
                <a:blip r:embed="rId4"/>
              </a:buBlip>
            </a:pPr>
            <a:r>
              <a:rPr lang="en-US" dirty="0" smtClean="0">
                <a:solidFill>
                  <a:schemeClr val="tx2">
                    <a:lumMod val="50000"/>
                  </a:schemeClr>
                </a:solidFill>
              </a:rPr>
              <a:t>Identifying and assigning their sales, transition and customer service teams</a:t>
            </a:r>
          </a:p>
          <a:p>
            <a:pPr marL="457200" indent="-457200">
              <a:buBlip>
                <a:blip r:embed="rId4"/>
              </a:buBlip>
            </a:pPr>
            <a:r>
              <a:rPr lang="en-US" dirty="0" smtClean="0">
                <a:solidFill>
                  <a:schemeClr val="tx2">
                    <a:lumMod val="50000"/>
                  </a:schemeClr>
                </a:solidFill>
              </a:rPr>
              <a:t>Training them to maximize CLS’s services</a:t>
            </a:r>
          </a:p>
          <a:p>
            <a:pPr marL="457200" indent="-457200">
              <a:buBlip>
                <a:blip r:embed="rId4"/>
              </a:buBlip>
            </a:pPr>
            <a:r>
              <a:rPr lang="en-US" dirty="0" smtClean="0">
                <a:solidFill>
                  <a:schemeClr val="tx2">
                    <a:lumMod val="50000"/>
                  </a:schemeClr>
                </a:solidFill>
              </a:rPr>
              <a:t>Consulting with them on customized services to add to their client portfolio</a:t>
            </a:r>
          </a:p>
          <a:p>
            <a:pPr marL="457200" indent="-457200">
              <a:buBlip>
                <a:blip r:embed="rId4"/>
              </a:buBlip>
            </a:pPr>
            <a:r>
              <a:rPr lang="en-US" dirty="0" smtClean="0">
                <a:solidFill>
                  <a:schemeClr val="tx2">
                    <a:lumMod val="50000"/>
                  </a:schemeClr>
                </a:solidFill>
              </a:rPr>
              <a:t>Helping them improve their travel planning system especially as it relates to booking lodging</a:t>
            </a:r>
          </a:p>
          <a:p>
            <a:pPr marL="457200" indent="-457200">
              <a:buBlip>
                <a:blip r:embed="rId4"/>
              </a:buBlip>
            </a:pPr>
            <a:r>
              <a:rPr lang="en-US" dirty="0" smtClean="0">
                <a:solidFill>
                  <a:schemeClr val="tx2">
                    <a:lumMod val="50000"/>
                  </a:schemeClr>
                </a:solidFill>
              </a:rPr>
              <a:t>Beginning the ongoing booking process</a:t>
            </a:r>
            <a:endParaRPr lang="en-US" dirty="0">
              <a:solidFill>
                <a:schemeClr val="tx2">
                  <a:lumMod val="50000"/>
                </a:schemeClr>
              </a:solidFill>
            </a:endParaRPr>
          </a:p>
        </p:txBody>
      </p:sp>
      <p:pic>
        <p:nvPicPr>
          <p:cNvPr id="6" name="Picture 5" descr="onboard.png"/>
          <p:cNvPicPr>
            <a:picLocks noChangeAspect="1"/>
          </p:cNvPicPr>
          <p:nvPr/>
        </p:nvPicPr>
        <p:blipFill>
          <a:blip r:embed="rId5" cstate="print"/>
          <a:stretch>
            <a:fillRect/>
          </a:stretch>
        </p:blipFill>
        <p:spPr>
          <a:xfrm>
            <a:off x="7086600" y="685800"/>
            <a:ext cx="123419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pic>
        <p:nvPicPr>
          <p:cNvPr id="6" name="Picture 5" descr="onboard.png"/>
          <p:cNvPicPr>
            <a:picLocks noChangeAspect="1"/>
          </p:cNvPicPr>
          <p:nvPr/>
        </p:nvPicPr>
        <p:blipFill>
          <a:blip r:embed="rId4" cstate="print"/>
          <a:stretch>
            <a:fillRect/>
          </a:stretch>
        </p:blipFill>
        <p:spPr>
          <a:xfrm>
            <a:off x="3429000" y="2033336"/>
            <a:ext cx="1676400" cy="2691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1295400" y="1143000"/>
            <a:ext cx="5867400" cy="4524315"/>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endParaRPr lang="en-US" sz="4800" b="1" dirty="0" smtClean="0">
              <a:solidFill>
                <a:schemeClr val="tx2">
                  <a:lumMod val="50000"/>
                </a:schemeClr>
              </a:solidFill>
            </a:endParaRPr>
          </a:p>
          <a:p>
            <a:pPr algn="ctr"/>
            <a:r>
              <a:rPr lang="en-US" sz="4800" b="1" dirty="0" smtClean="0">
                <a:solidFill>
                  <a:schemeClr val="tx2">
                    <a:lumMod val="50000"/>
                  </a:schemeClr>
                </a:solidFill>
              </a:rPr>
              <a:t>On-boarding Process</a:t>
            </a:r>
          </a:p>
        </p:txBody>
      </p:sp>
      <p:sp>
        <p:nvSpPr>
          <p:cNvPr id="5" name="Slide Number Placeholder 4"/>
          <p:cNvSpPr>
            <a:spLocks noGrp="1"/>
          </p:cNvSpPr>
          <p:nvPr>
            <p:ph type="sldNum" sz="quarter" idx="11"/>
          </p:nvPr>
        </p:nvSpPr>
        <p:spPr/>
        <p:txBody>
          <a:bodyPr/>
          <a:lstStyle/>
          <a:p>
            <a:fld id="{A7D728F6-DD7B-4213-BEB0-C9940AA5AF17}"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609600"/>
            <a:ext cx="6172200" cy="6104235"/>
          </a:xfrm>
          <a:prstGeom prst="rect">
            <a:avLst/>
          </a:prstGeom>
          <a:noFill/>
        </p:spPr>
        <p:txBody>
          <a:bodyPr wrap="square" rtlCol="0">
            <a:spAutoFit/>
          </a:bodyPr>
          <a:lstStyle/>
          <a:p>
            <a:r>
              <a:rPr lang="en-US" sz="2800" b="1" dirty="0" smtClean="0"/>
              <a:t>Process Deployment </a:t>
            </a:r>
            <a:r>
              <a:rPr lang="en-US" sz="2800" b="1" dirty="0" err="1" smtClean="0"/>
              <a:t>Methodology</a:t>
            </a:r>
            <a:r>
              <a:rPr lang="en-US" sz="2800" b="1" baseline="30000" dirty="0" err="1" smtClean="0"/>
              <a:t>TM</a:t>
            </a:r>
            <a:endParaRPr lang="en-US" sz="2800" b="1" baseline="30000" dirty="0" smtClean="0"/>
          </a:p>
          <a:p>
            <a:endParaRPr lang="en-US" sz="2800" b="1" dirty="0" smtClean="0">
              <a:solidFill>
                <a:schemeClr val="tx2">
                  <a:lumMod val="50000"/>
                </a:schemeClr>
              </a:solidFill>
            </a:endParaRPr>
          </a:p>
          <a:p>
            <a:r>
              <a:rPr lang="en-US" dirty="0" smtClean="0">
                <a:solidFill>
                  <a:schemeClr val="tx2">
                    <a:lumMod val="50000"/>
                  </a:schemeClr>
                </a:solidFill>
              </a:rPr>
              <a:t>Through VOC and profiling, Process Deployment </a:t>
            </a:r>
            <a:r>
              <a:rPr lang="en-US" dirty="0" err="1" smtClean="0">
                <a:solidFill>
                  <a:schemeClr val="tx2">
                    <a:lumMod val="50000"/>
                  </a:schemeClr>
                </a:solidFill>
              </a:rPr>
              <a:t>Methodology</a:t>
            </a:r>
            <a:r>
              <a:rPr lang="en-US" baseline="30000" dirty="0" err="1" smtClean="0">
                <a:solidFill>
                  <a:schemeClr val="tx2">
                    <a:lumMod val="50000"/>
                  </a:schemeClr>
                </a:solidFill>
              </a:rPr>
              <a:t>TM</a:t>
            </a:r>
            <a:r>
              <a:rPr lang="en-US" dirty="0" smtClean="0">
                <a:solidFill>
                  <a:schemeClr val="tx2">
                    <a:lumMod val="50000"/>
                  </a:schemeClr>
                </a:solidFill>
              </a:rPr>
              <a:t> identifies all the intricacies of  ramping up clients fast and developing solutions portfolios for each client. This portfolio may include items such as:</a:t>
            </a:r>
          </a:p>
          <a:p>
            <a:endParaRPr lang="en-US" dirty="0" smtClean="0">
              <a:solidFill>
                <a:schemeClr val="tx2">
                  <a:lumMod val="50000"/>
                </a:schemeClr>
              </a:solidFill>
            </a:endParaRPr>
          </a:p>
          <a:p>
            <a:pPr marL="457200" indent="-457200">
              <a:buBlip>
                <a:blip r:embed="rId4"/>
              </a:buBlip>
            </a:pPr>
            <a:r>
              <a:rPr lang="en-US" dirty="0" smtClean="0">
                <a:solidFill>
                  <a:schemeClr val="tx2">
                    <a:lumMod val="50000"/>
                  </a:schemeClr>
                </a:solidFill>
              </a:rPr>
              <a:t>External communications effort to clients to announce and enforce the new travel program </a:t>
            </a:r>
          </a:p>
          <a:p>
            <a:pPr marL="457200" indent="-457200">
              <a:buBlip>
                <a:blip r:embed="rId4"/>
              </a:buBlip>
            </a:pPr>
            <a:r>
              <a:rPr lang="en-US" dirty="0" smtClean="0">
                <a:solidFill>
                  <a:schemeClr val="tx2">
                    <a:lumMod val="50000"/>
                  </a:schemeClr>
                </a:solidFill>
              </a:rPr>
              <a:t>Client retention and referrals</a:t>
            </a:r>
          </a:p>
          <a:p>
            <a:pPr marL="457200" indent="-457200">
              <a:buBlip>
                <a:blip r:embed="rId4"/>
              </a:buBlip>
            </a:pPr>
            <a:r>
              <a:rPr lang="en-US" dirty="0" smtClean="0">
                <a:solidFill>
                  <a:schemeClr val="tx2">
                    <a:lumMod val="50000"/>
                  </a:schemeClr>
                </a:solidFill>
              </a:rPr>
              <a:t>Travel policy development and assurance</a:t>
            </a:r>
          </a:p>
          <a:p>
            <a:pPr marL="457200" indent="-457200">
              <a:buBlip>
                <a:blip r:embed="rId4"/>
              </a:buBlip>
            </a:pPr>
            <a:r>
              <a:rPr lang="en-US" dirty="0" smtClean="0">
                <a:solidFill>
                  <a:schemeClr val="tx2">
                    <a:lumMod val="50000"/>
                  </a:schemeClr>
                </a:solidFill>
              </a:rPr>
              <a:t>Quality control guidelines for hosting hotels, motels and properties</a:t>
            </a:r>
          </a:p>
          <a:p>
            <a:pPr marL="457200" indent="-457200">
              <a:buBlip>
                <a:blip r:embed="rId4"/>
              </a:buBlip>
            </a:pPr>
            <a:r>
              <a:rPr lang="en-US" dirty="0" smtClean="0">
                <a:solidFill>
                  <a:schemeClr val="tx2">
                    <a:lumMod val="50000"/>
                  </a:schemeClr>
                </a:solidFill>
              </a:rPr>
              <a:t>Meeting room booking</a:t>
            </a:r>
          </a:p>
          <a:p>
            <a:pPr marL="457200" indent="-457200">
              <a:buBlip>
                <a:blip r:embed="rId4"/>
              </a:buBlip>
            </a:pPr>
            <a:r>
              <a:rPr lang="en-US" dirty="0" smtClean="0">
                <a:solidFill>
                  <a:schemeClr val="tx2">
                    <a:lumMod val="50000"/>
                  </a:schemeClr>
                </a:solidFill>
              </a:rPr>
              <a:t>After-hours team recreation planning</a:t>
            </a:r>
          </a:p>
          <a:p>
            <a:pPr marL="457200" indent="-457200">
              <a:buBlip>
                <a:blip r:embed="rId4"/>
              </a:buBlip>
            </a:pPr>
            <a:r>
              <a:rPr lang="en-US" dirty="0" smtClean="0">
                <a:solidFill>
                  <a:schemeClr val="tx2">
                    <a:lumMod val="50000"/>
                  </a:schemeClr>
                </a:solidFill>
              </a:rPr>
              <a:t>Mobile applications customized with information specific to client/field destinations</a:t>
            </a:r>
          </a:p>
          <a:p>
            <a:pPr marL="457200" indent="-457200">
              <a:buBlip>
                <a:blip r:embed="rId4"/>
              </a:buBlip>
            </a:pPr>
            <a:r>
              <a:rPr lang="en-US" dirty="0" smtClean="0">
                <a:solidFill>
                  <a:schemeClr val="tx2">
                    <a:lumMod val="50000"/>
                  </a:schemeClr>
                </a:solidFill>
              </a:rPr>
              <a:t>VIP treatment packages for team leaders</a:t>
            </a:r>
          </a:p>
          <a:p>
            <a:endParaRPr lang="en-US" sz="2800" b="1" baseline="30000" dirty="0" smtClean="0">
              <a:solidFill>
                <a:schemeClr val="tx2">
                  <a:lumMod val="50000"/>
                </a:schemeClr>
              </a:solidFill>
            </a:endParaRPr>
          </a:p>
          <a:p>
            <a:endParaRPr lang="en-US" sz="2800" dirty="0">
              <a:solidFill>
                <a:schemeClr val="tx2">
                  <a:lumMod val="50000"/>
                </a:schemeClr>
              </a:solidFill>
            </a:endParaRPr>
          </a:p>
        </p:txBody>
      </p:sp>
      <p:pic>
        <p:nvPicPr>
          <p:cNvPr id="8" name="Picture 7" descr="deploy.png"/>
          <p:cNvPicPr>
            <a:picLocks noChangeAspect="1"/>
          </p:cNvPicPr>
          <p:nvPr/>
        </p:nvPicPr>
        <p:blipFill>
          <a:blip r:embed="rId5" cstate="print"/>
          <a:stretch>
            <a:fillRect/>
          </a:stretch>
        </p:blipFill>
        <p:spPr>
          <a:xfrm>
            <a:off x="6915150" y="914400"/>
            <a:ext cx="1924050" cy="13006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Slide Number Placeholder 5"/>
          <p:cNvSpPr>
            <a:spLocks noGrp="1"/>
          </p:cNvSpPr>
          <p:nvPr>
            <p:ph type="sldNum" sz="quarter" idx="11"/>
          </p:nvPr>
        </p:nvSpPr>
        <p:spPr/>
        <p:txBody>
          <a:bodyPr/>
          <a:lstStyle/>
          <a:p>
            <a:fld id="{A7D728F6-DD7B-4213-BEB0-C9940AA5AF17}"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6" name="TextBox 5"/>
          <p:cNvSpPr txBox="1"/>
          <p:nvPr/>
        </p:nvSpPr>
        <p:spPr>
          <a:xfrm>
            <a:off x="1295400" y="1143000"/>
            <a:ext cx="5867400" cy="4524315"/>
          </a:xfrm>
          <a:prstGeom prst="rect">
            <a:avLst/>
          </a:prstGeom>
          <a:noFill/>
        </p:spPr>
        <p:txBody>
          <a:bodyPr wrap="square" rtlCol="0">
            <a:spAutoFit/>
          </a:bodyPr>
          <a:lstStyle/>
          <a:p>
            <a:pPr algn="ctr"/>
            <a:r>
              <a:rPr lang="en-US" sz="4800" b="1" i="1" dirty="0" smtClean="0">
                <a:solidFill>
                  <a:schemeClr val="tx2">
                    <a:lumMod val="50000"/>
                  </a:schemeClr>
                </a:solidFill>
              </a:rPr>
              <a:t>Q&amp;A</a:t>
            </a: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endParaRPr lang="en-US" sz="4800" b="1" i="1" dirty="0" smtClean="0">
              <a:solidFill>
                <a:schemeClr val="tx2">
                  <a:lumMod val="50000"/>
                </a:schemeClr>
              </a:solidFill>
            </a:endParaRPr>
          </a:p>
          <a:p>
            <a:pPr algn="ctr"/>
            <a:r>
              <a:rPr lang="en-US" sz="4800" b="1" dirty="0" smtClean="0">
                <a:solidFill>
                  <a:schemeClr val="tx2">
                    <a:lumMod val="50000"/>
                  </a:schemeClr>
                </a:solidFill>
              </a:rPr>
              <a:t>Process Deployment </a:t>
            </a:r>
            <a:r>
              <a:rPr lang="en-US" sz="4800" b="1" dirty="0" err="1" smtClean="0">
                <a:solidFill>
                  <a:schemeClr val="tx2">
                    <a:lumMod val="50000"/>
                  </a:schemeClr>
                </a:solidFill>
              </a:rPr>
              <a:t>Methodology</a:t>
            </a:r>
            <a:r>
              <a:rPr lang="en-US" sz="4800" b="1" baseline="30000" dirty="0" err="1" smtClean="0">
                <a:solidFill>
                  <a:schemeClr val="tx2">
                    <a:lumMod val="50000"/>
                  </a:schemeClr>
                </a:solidFill>
              </a:rPr>
              <a:t>TM</a:t>
            </a:r>
            <a:endParaRPr lang="en-US" sz="4800" b="1" baseline="30000" dirty="0" smtClean="0">
              <a:solidFill>
                <a:schemeClr val="tx2">
                  <a:lumMod val="50000"/>
                </a:schemeClr>
              </a:solidFill>
            </a:endParaRPr>
          </a:p>
        </p:txBody>
      </p:sp>
      <p:pic>
        <p:nvPicPr>
          <p:cNvPr id="7" name="Picture 6" descr="deploy.png"/>
          <p:cNvPicPr>
            <a:picLocks noChangeAspect="1"/>
          </p:cNvPicPr>
          <p:nvPr/>
        </p:nvPicPr>
        <p:blipFill>
          <a:blip r:embed="rId4" cstate="print"/>
          <a:stretch>
            <a:fillRect/>
          </a:stretch>
        </p:blipFill>
        <p:spPr>
          <a:xfrm>
            <a:off x="2971800" y="2133600"/>
            <a:ext cx="2667000" cy="18028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Slide Number Placeholder 4"/>
          <p:cNvSpPr>
            <a:spLocks noGrp="1"/>
          </p:cNvSpPr>
          <p:nvPr>
            <p:ph type="sldNum" sz="quarter" idx="11"/>
          </p:nvPr>
        </p:nvSpPr>
        <p:spPr/>
        <p:txBody>
          <a:bodyPr/>
          <a:lstStyle/>
          <a:p>
            <a:fld id="{A7D728F6-DD7B-4213-BEB0-C9940AA5AF17}"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1676400"/>
            <a:ext cx="5943600" cy="3693319"/>
          </a:xfrm>
          <a:prstGeom prst="rect">
            <a:avLst/>
          </a:prstGeom>
          <a:noFill/>
        </p:spPr>
        <p:txBody>
          <a:bodyPr wrap="square" rtlCol="0">
            <a:spAutoFit/>
          </a:bodyPr>
          <a:lstStyle/>
          <a:p>
            <a:pPr algn="ctr"/>
            <a:r>
              <a:rPr lang="en-US" sz="5400" b="1" dirty="0" smtClean="0">
                <a:solidFill>
                  <a:schemeClr val="tx2">
                    <a:lumMod val="50000"/>
                  </a:schemeClr>
                </a:solidFill>
              </a:rPr>
              <a:t>SNAPSHOT:</a:t>
            </a:r>
          </a:p>
          <a:p>
            <a:pPr algn="ctr"/>
            <a:r>
              <a:rPr lang="en-US" sz="5400" b="1" dirty="0" smtClean="0">
                <a:solidFill>
                  <a:schemeClr val="tx2">
                    <a:lumMod val="50000"/>
                  </a:schemeClr>
                </a:solidFill>
              </a:rPr>
              <a:t>MetaOps</a:t>
            </a:r>
          </a:p>
          <a:p>
            <a:pPr algn="ctr"/>
            <a:r>
              <a:rPr lang="en-US" sz="5400" b="1" dirty="0" smtClean="0">
                <a:solidFill>
                  <a:schemeClr val="tx2">
                    <a:lumMod val="50000"/>
                  </a:schemeClr>
                </a:solidFill>
              </a:rPr>
              <a:t>First-priority</a:t>
            </a:r>
          </a:p>
          <a:p>
            <a:pPr algn="ctr"/>
            <a:r>
              <a:rPr lang="en-US" sz="5400" b="1" dirty="0" smtClean="0">
                <a:solidFill>
                  <a:schemeClr val="tx2">
                    <a:lumMod val="50000"/>
                  </a:schemeClr>
                </a:solidFill>
              </a:rPr>
              <a:t>Deliverables…</a:t>
            </a:r>
          </a:p>
          <a:p>
            <a:pPr marL="465138" indent="-465138"/>
            <a:endParaRPr lang="en-US" dirty="0" smtClean="0">
              <a:solidFill>
                <a:schemeClr val="tx2">
                  <a:lumMod val="50000"/>
                </a:schemeClr>
              </a:solidFill>
            </a:endParaRPr>
          </a:p>
        </p:txBody>
      </p:sp>
      <p:sp>
        <p:nvSpPr>
          <p:cNvPr id="6" name="Slide Number Placeholder 5"/>
          <p:cNvSpPr>
            <a:spLocks noGrp="1"/>
          </p:cNvSpPr>
          <p:nvPr>
            <p:ph type="sldNum" sz="quarter" idx="11"/>
          </p:nvPr>
        </p:nvSpPr>
        <p:spPr/>
        <p:txBody>
          <a:bodyPr/>
          <a:lstStyle/>
          <a:p>
            <a:fld id="{A7D728F6-DD7B-4213-BEB0-C9940AA5AF17}"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685800"/>
            <a:ext cx="5943600" cy="6001643"/>
          </a:xfrm>
          <a:prstGeom prst="rect">
            <a:avLst/>
          </a:prstGeom>
          <a:noFill/>
        </p:spPr>
        <p:txBody>
          <a:bodyPr wrap="square" rtlCol="0">
            <a:spAutoFit/>
          </a:bodyPr>
          <a:lstStyle/>
          <a:p>
            <a:r>
              <a:rPr lang="en-US" sz="2400" b="1" dirty="0" smtClean="0">
                <a:solidFill>
                  <a:schemeClr val="accent1">
                    <a:lumMod val="50000"/>
                  </a:schemeClr>
                </a:solidFill>
              </a:rPr>
              <a:t>Voice of the Customer (VOC) Process: </a:t>
            </a:r>
            <a:r>
              <a:rPr lang="en-US" sz="2400" dirty="0" smtClean="0">
                <a:solidFill>
                  <a:schemeClr val="accent1">
                    <a:lumMod val="50000"/>
                  </a:schemeClr>
                </a:solidFill>
              </a:rPr>
              <a:t>By interviewing,  data collecting, profiling and analysis— </a:t>
            </a:r>
            <a:r>
              <a:rPr lang="en-US" sz="2400" dirty="0" err="1" smtClean="0">
                <a:solidFill>
                  <a:schemeClr val="accent1">
                    <a:lumMod val="50000"/>
                  </a:schemeClr>
                </a:solidFill>
              </a:rPr>
              <a:t>MetaOps</a:t>
            </a:r>
            <a:r>
              <a:rPr lang="en-US" sz="2400" dirty="0" smtClean="0">
                <a:solidFill>
                  <a:schemeClr val="accent1">
                    <a:lumMod val="50000"/>
                  </a:schemeClr>
                </a:solidFill>
              </a:rPr>
              <a:t> can </a:t>
            </a:r>
            <a:r>
              <a:rPr lang="en-US" sz="2400" dirty="0" err="1" smtClean="0">
                <a:solidFill>
                  <a:schemeClr val="accent1">
                    <a:lumMod val="50000"/>
                  </a:schemeClr>
                </a:solidFill>
              </a:rPr>
              <a:t>operationalize</a:t>
            </a:r>
            <a:r>
              <a:rPr lang="en-US" sz="2400" dirty="0" smtClean="0">
                <a:solidFill>
                  <a:schemeClr val="accent1">
                    <a:lumMod val="50000"/>
                  </a:schemeClr>
                </a:solidFill>
              </a:rPr>
              <a:t> CLS’s marketing which is the root of growth, sustainability and profitability.  </a:t>
            </a:r>
          </a:p>
          <a:p>
            <a:endParaRPr lang="en-US" sz="2400" dirty="0" smtClean="0">
              <a:solidFill>
                <a:schemeClr val="accent1">
                  <a:lumMod val="50000"/>
                </a:schemeClr>
              </a:solidFill>
            </a:endParaRPr>
          </a:p>
          <a:p>
            <a:r>
              <a:rPr lang="en-US" sz="2400" dirty="0" smtClean="0"/>
              <a:t>The VOC Process will lead to alignment of marketing and operations and assist the team in implementing CLS strategic business objectives</a:t>
            </a:r>
          </a:p>
          <a:p>
            <a:endParaRPr lang="en-US" sz="2400" dirty="0" smtClean="0">
              <a:solidFill>
                <a:srgbClr val="FF0000"/>
              </a:solidFill>
            </a:endParaRPr>
          </a:p>
          <a:p>
            <a:r>
              <a:rPr lang="en-US" sz="2400" b="1" dirty="0" smtClean="0"/>
              <a:t>This is is the core activity necessary to create a barrier to entry into this business space.</a:t>
            </a:r>
          </a:p>
          <a:p>
            <a:endParaRPr lang="en-US" sz="2400" dirty="0" smtClean="0">
              <a:solidFill>
                <a:schemeClr val="accent1">
                  <a:lumMod val="50000"/>
                </a:schemeClr>
              </a:solidFill>
            </a:endParaRPr>
          </a:p>
          <a:p>
            <a:endParaRPr lang="en-US" sz="2400" dirty="0" smtClean="0">
              <a:solidFill>
                <a:schemeClr val="accent1">
                  <a:lumMod val="50000"/>
                </a:schemeClr>
              </a:solidFill>
            </a:endParaRPr>
          </a:p>
          <a:p>
            <a:endParaRPr lang="en-US" sz="2400" dirty="0" smtClean="0">
              <a:solidFill>
                <a:schemeClr val="tx2">
                  <a:lumMod val="50000"/>
                </a:schemeClr>
              </a:solidFill>
            </a:endParaRPr>
          </a:p>
        </p:txBody>
      </p:sp>
      <p:pic>
        <p:nvPicPr>
          <p:cNvPr id="6" name="Picture 5" descr="plus.png"/>
          <p:cNvPicPr>
            <a:picLocks noChangeAspect="1"/>
          </p:cNvPicPr>
          <p:nvPr/>
        </p:nvPicPr>
        <p:blipFill>
          <a:blip r:embed="rId4" cstate="print"/>
          <a:stretch>
            <a:fillRect/>
          </a:stretch>
        </p:blipFill>
        <p:spPr>
          <a:xfrm>
            <a:off x="6858000" y="914400"/>
            <a:ext cx="1645920" cy="137160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685800"/>
            <a:ext cx="5943600" cy="4647426"/>
          </a:xfrm>
          <a:prstGeom prst="rect">
            <a:avLst/>
          </a:prstGeom>
          <a:noFill/>
        </p:spPr>
        <p:txBody>
          <a:bodyPr wrap="square" rtlCol="0">
            <a:spAutoFit/>
          </a:bodyPr>
          <a:lstStyle/>
          <a:p>
            <a:r>
              <a:rPr lang="en-US" sz="2000" b="1" dirty="0" smtClean="0">
                <a:solidFill>
                  <a:schemeClr val="tx2">
                    <a:lumMod val="50000"/>
                  </a:schemeClr>
                </a:solidFill>
              </a:rPr>
              <a:t>Target Industry Profiling: </a:t>
            </a:r>
            <a:r>
              <a:rPr lang="en-US" sz="2000" dirty="0" smtClean="0">
                <a:solidFill>
                  <a:schemeClr val="tx2">
                    <a:lumMod val="50000"/>
                  </a:schemeClr>
                </a:solidFill>
              </a:rPr>
              <a:t>A system by which CLS can consistently and readily determine sales potential by industry and industry subsector, enabling effective whale hunting of multiple tier 1 and 2 companies within them</a:t>
            </a:r>
          </a:p>
          <a:p>
            <a:endParaRPr lang="en-US" sz="2000" dirty="0" smtClean="0">
              <a:solidFill>
                <a:schemeClr val="tx2">
                  <a:lumMod val="50000"/>
                </a:schemeClr>
              </a:solidFill>
            </a:endParaRPr>
          </a:p>
          <a:p>
            <a:r>
              <a:rPr lang="en-US" sz="2200" b="1" dirty="0" smtClean="0">
                <a:solidFill>
                  <a:schemeClr val="tx2">
                    <a:lumMod val="50000"/>
                  </a:schemeClr>
                </a:solidFill>
              </a:rPr>
              <a:t>Target Company Profiling: </a:t>
            </a:r>
            <a:r>
              <a:rPr lang="en-US" sz="2200" dirty="0" smtClean="0">
                <a:solidFill>
                  <a:schemeClr val="tx2">
                    <a:lumMod val="50000"/>
                  </a:schemeClr>
                </a:solidFill>
              </a:rPr>
              <a:t>Program of systematic analysis of tier 1 and 2 companies within each qualified industry subsector that</a:t>
            </a:r>
          </a:p>
          <a:p>
            <a:pPr marL="465138" indent="-465138">
              <a:buFont typeface="Arial" pitchFamily="34" charset="0"/>
              <a:buChar char="•"/>
            </a:pPr>
            <a:r>
              <a:rPr lang="en-US" sz="2200" u="sng" dirty="0" smtClean="0">
                <a:solidFill>
                  <a:schemeClr val="tx2">
                    <a:lumMod val="50000"/>
                  </a:schemeClr>
                </a:solidFill>
              </a:rPr>
              <a:t>Qualifies</a:t>
            </a:r>
            <a:r>
              <a:rPr lang="en-US" sz="2200" dirty="0" smtClean="0">
                <a:solidFill>
                  <a:schemeClr val="tx2">
                    <a:lumMod val="50000"/>
                  </a:schemeClr>
                </a:solidFill>
              </a:rPr>
              <a:t> companies a viable candidates through an intranet-based system by which all departments contribute company knowledge and historic data in order to develop essential sales tools such as</a:t>
            </a:r>
          </a:p>
        </p:txBody>
      </p:sp>
      <p:pic>
        <p:nvPicPr>
          <p:cNvPr id="6" name="Picture 5" descr="plus.png"/>
          <p:cNvPicPr>
            <a:picLocks noChangeAspect="1"/>
          </p:cNvPicPr>
          <p:nvPr/>
        </p:nvPicPr>
        <p:blipFill>
          <a:blip r:embed="rId4" cstate="print"/>
          <a:stretch>
            <a:fillRect/>
          </a:stretch>
        </p:blipFill>
        <p:spPr>
          <a:xfrm>
            <a:off x="6858000" y="914400"/>
            <a:ext cx="1645920" cy="137160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685800"/>
            <a:ext cx="5943600" cy="3785652"/>
          </a:xfrm>
          <a:prstGeom prst="rect">
            <a:avLst/>
          </a:prstGeom>
          <a:noFill/>
        </p:spPr>
        <p:txBody>
          <a:bodyPr wrap="square" rtlCol="0">
            <a:spAutoFit/>
          </a:bodyPr>
          <a:lstStyle/>
          <a:p>
            <a:r>
              <a:rPr lang="en-US" sz="2000" b="1" dirty="0" smtClean="0">
                <a:solidFill>
                  <a:schemeClr val="tx2">
                    <a:lumMod val="50000"/>
                  </a:schemeClr>
                </a:solidFill>
              </a:rPr>
              <a:t>Target Industry Profiling </a:t>
            </a:r>
            <a:r>
              <a:rPr lang="en-US" sz="2000" b="1" dirty="0" err="1" smtClean="0">
                <a:solidFill>
                  <a:schemeClr val="tx2">
                    <a:lumMod val="50000"/>
                  </a:schemeClr>
                </a:solidFill>
              </a:rPr>
              <a:t>ctd</a:t>
            </a:r>
            <a:r>
              <a:rPr lang="en-US" sz="2000" b="1" dirty="0" smtClean="0">
                <a:solidFill>
                  <a:schemeClr val="tx2">
                    <a:lumMod val="50000"/>
                  </a:schemeClr>
                </a:solidFill>
              </a:rPr>
              <a:t>.</a:t>
            </a:r>
            <a:endParaRPr lang="en-US" sz="2200" dirty="0" smtClean="0">
              <a:solidFill>
                <a:schemeClr val="tx2">
                  <a:lumMod val="50000"/>
                </a:schemeClr>
              </a:solidFill>
            </a:endParaRPr>
          </a:p>
          <a:p>
            <a:endParaRPr lang="en-US" sz="2200" dirty="0" smtClean="0">
              <a:solidFill>
                <a:schemeClr val="tx2">
                  <a:lumMod val="50000"/>
                </a:schemeClr>
              </a:solidFill>
            </a:endParaRPr>
          </a:p>
          <a:p>
            <a:pPr marL="465138" indent="-465138">
              <a:buFont typeface="Arial" pitchFamily="34" charset="0"/>
              <a:buChar char="•"/>
            </a:pPr>
            <a:r>
              <a:rPr lang="en-US" sz="2200" dirty="0" smtClean="0">
                <a:solidFill>
                  <a:schemeClr val="tx2">
                    <a:lumMod val="50000"/>
                  </a:schemeClr>
                </a:solidFill>
              </a:rPr>
              <a:t>Creates a </a:t>
            </a:r>
            <a:r>
              <a:rPr lang="en-US" sz="2200" u="sng" dirty="0" smtClean="0">
                <a:solidFill>
                  <a:schemeClr val="tx2">
                    <a:lumMod val="50000"/>
                  </a:schemeClr>
                </a:solidFill>
              </a:rPr>
              <a:t>benefits portfolio</a:t>
            </a:r>
            <a:r>
              <a:rPr lang="en-US" sz="2200" dirty="0" smtClean="0">
                <a:solidFill>
                  <a:schemeClr val="tx2">
                    <a:lumMod val="50000"/>
                  </a:schemeClr>
                </a:solidFill>
              </a:rPr>
              <a:t> showing exactly how working with CLS impacts the company’s bottom line through improved business travel practices and savings, and</a:t>
            </a:r>
          </a:p>
          <a:p>
            <a:pPr marL="465138" indent="-465138">
              <a:buFont typeface="Arial" pitchFamily="34" charset="0"/>
              <a:buChar char="•"/>
            </a:pPr>
            <a:r>
              <a:rPr lang="en-US" sz="2200" dirty="0" smtClean="0">
                <a:solidFill>
                  <a:schemeClr val="tx2">
                    <a:lumMod val="50000"/>
                  </a:schemeClr>
                </a:solidFill>
              </a:rPr>
              <a:t>Delivers a </a:t>
            </a:r>
            <a:r>
              <a:rPr lang="en-US" sz="2200" u="sng" dirty="0" smtClean="0">
                <a:solidFill>
                  <a:schemeClr val="tx2">
                    <a:lumMod val="50000"/>
                  </a:schemeClr>
                </a:solidFill>
              </a:rPr>
              <a:t>solutions portfolio </a:t>
            </a:r>
            <a:r>
              <a:rPr lang="en-US" sz="2200" dirty="0" smtClean="0">
                <a:solidFill>
                  <a:schemeClr val="tx2">
                    <a:lumMod val="50000"/>
                  </a:schemeClr>
                </a:solidFill>
              </a:rPr>
              <a:t>that helps educate the client on ways to further improve their business travel procedures, and offers additional CLS business process and expense management services</a:t>
            </a:r>
            <a:endParaRPr lang="en-US" sz="2200" dirty="0">
              <a:solidFill>
                <a:schemeClr val="tx2">
                  <a:lumMod val="50000"/>
                </a:schemeClr>
              </a:solidFill>
            </a:endParaRPr>
          </a:p>
        </p:txBody>
      </p:sp>
      <p:pic>
        <p:nvPicPr>
          <p:cNvPr id="6" name="Picture 5" descr="plus.png"/>
          <p:cNvPicPr>
            <a:picLocks noChangeAspect="1"/>
          </p:cNvPicPr>
          <p:nvPr/>
        </p:nvPicPr>
        <p:blipFill>
          <a:blip r:embed="rId4" cstate="print"/>
          <a:stretch>
            <a:fillRect/>
          </a:stretch>
        </p:blipFill>
        <p:spPr>
          <a:xfrm>
            <a:off x="6858000" y="914400"/>
            <a:ext cx="1645920" cy="137160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685801"/>
            <a:ext cx="5943600" cy="5784712"/>
          </a:xfrm>
          <a:prstGeom prst="rect">
            <a:avLst/>
          </a:prstGeom>
          <a:noFill/>
        </p:spPr>
        <p:txBody>
          <a:bodyPr wrap="square" rtlCol="0">
            <a:spAutoFit/>
          </a:bodyPr>
          <a:lstStyle/>
          <a:p>
            <a:r>
              <a:rPr lang="en-US" sz="2400" b="1" dirty="0" smtClean="0">
                <a:solidFill>
                  <a:schemeClr val="accent1">
                    <a:lumMod val="50000"/>
                  </a:schemeClr>
                </a:solidFill>
              </a:rPr>
              <a:t>Pre-qualifying Process: </a:t>
            </a:r>
            <a:r>
              <a:rPr lang="en-US" sz="2400" dirty="0" smtClean="0">
                <a:solidFill>
                  <a:schemeClr val="accent1">
                    <a:lumMod val="50000"/>
                  </a:schemeClr>
                </a:solidFill>
              </a:rPr>
              <a:t>The data feed and analysis system for expediently identifying prime client candidates and customizing their benefits portfolio and service package for quick and effective conversion and closing</a:t>
            </a:r>
          </a:p>
          <a:p>
            <a:endParaRPr lang="en-US" sz="2400" dirty="0" smtClean="0">
              <a:solidFill>
                <a:schemeClr val="accent1">
                  <a:lumMod val="50000"/>
                </a:schemeClr>
              </a:solidFill>
            </a:endParaRPr>
          </a:p>
          <a:p>
            <a:r>
              <a:rPr lang="en-US" sz="2400" b="1" dirty="0" smtClean="0">
                <a:solidFill>
                  <a:schemeClr val="accent1">
                    <a:lumMod val="50000"/>
                  </a:schemeClr>
                </a:solidFill>
              </a:rPr>
              <a:t>Team-to-Team Sales and Service Program: </a:t>
            </a:r>
            <a:r>
              <a:rPr lang="en-US" sz="2400" dirty="0" smtClean="0">
                <a:solidFill>
                  <a:schemeClr val="accent1">
                    <a:lumMod val="50000"/>
                  </a:schemeClr>
                </a:solidFill>
              </a:rPr>
              <a:t>An operational improvement that improves sales, service and imbeds CLS as an essential arm of each client’s business travel department; this program connects CLS team members with the decision and management team members of the potential and existing clients in a personalized, face-to-face web-conferencing environment</a:t>
            </a:r>
            <a:endParaRPr lang="en-US" sz="2400" dirty="0">
              <a:solidFill>
                <a:schemeClr val="accent1">
                  <a:lumMod val="50000"/>
                </a:schemeClr>
              </a:solidFill>
            </a:endParaRPr>
          </a:p>
        </p:txBody>
      </p:sp>
      <p:pic>
        <p:nvPicPr>
          <p:cNvPr id="6" name="Picture 5" descr="plus.png"/>
          <p:cNvPicPr>
            <a:picLocks noChangeAspect="1"/>
          </p:cNvPicPr>
          <p:nvPr/>
        </p:nvPicPr>
        <p:blipFill>
          <a:blip r:embed="rId4" cstate="print"/>
          <a:stretch>
            <a:fillRect/>
          </a:stretch>
        </p:blipFill>
        <p:spPr>
          <a:xfrm>
            <a:off x="6858000" y="914400"/>
            <a:ext cx="1645920" cy="137160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685800"/>
            <a:ext cx="5943600" cy="5940088"/>
          </a:xfrm>
          <a:prstGeom prst="rect">
            <a:avLst/>
          </a:prstGeom>
          <a:noFill/>
        </p:spPr>
        <p:txBody>
          <a:bodyPr wrap="square" rtlCol="0">
            <a:spAutoFit/>
          </a:bodyPr>
          <a:lstStyle/>
          <a:p>
            <a:r>
              <a:rPr lang="en-US" sz="2000" b="1" dirty="0" smtClean="0">
                <a:solidFill>
                  <a:schemeClr val="accent1">
                    <a:lumMod val="50000"/>
                  </a:schemeClr>
                </a:solidFill>
              </a:rPr>
              <a:t>The Industry Expert = CLS: </a:t>
            </a:r>
            <a:r>
              <a:rPr lang="en-US" sz="2000" dirty="0" smtClean="0">
                <a:solidFill>
                  <a:schemeClr val="accent1">
                    <a:lumMod val="50000"/>
                  </a:schemeClr>
                </a:solidFill>
              </a:rPr>
              <a:t>The industry expert project utilizes the internet and traditional communications platforms to establish CLS as the most knowledgeable, effective, helpful business lodging solutions company in the country, effectively positioning CLS as the industry leader and the first go-to for any company working to improve their bottom line by managing the controllable expense of business travel</a:t>
            </a:r>
          </a:p>
          <a:p>
            <a:endParaRPr lang="en-US" sz="2000" dirty="0" smtClean="0">
              <a:solidFill>
                <a:schemeClr val="accent1">
                  <a:lumMod val="50000"/>
                </a:schemeClr>
              </a:solidFill>
            </a:endParaRPr>
          </a:p>
          <a:p>
            <a:r>
              <a:rPr lang="en-US" sz="2000" b="1" dirty="0" smtClean="0">
                <a:solidFill>
                  <a:schemeClr val="accent1">
                    <a:lumMod val="50000"/>
                  </a:schemeClr>
                </a:solidFill>
              </a:rPr>
              <a:t>Brand Repositioning: </a:t>
            </a:r>
            <a:r>
              <a:rPr lang="en-US" sz="2000" dirty="0" smtClean="0">
                <a:solidFill>
                  <a:schemeClr val="accent1">
                    <a:lumMod val="50000"/>
                  </a:schemeClr>
                </a:solidFill>
              </a:rPr>
              <a:t>Synchronization of CLS’s name, logo, core messaging and look and feel with it high-tech/personal touch essence, growth and profit goals, and long-range plans</a:t>
            </a:r>
          </a:p>
          <a:p>
            <a:endParaRPr lang="en-US" sz="2000" dirty="0" smtClean="0">
              <a:solidFill>
                <a:schemeClr val="accent1">
                  <a:lumMod val="50000"/>
                </a:schemeClr>
              </a:solidFill>
            </a:endParaRPr>
          </a:p>
          <a:p>
            <a:r>
              <a:rPr lang="en-US" sz="2000" b="1" dirty="0" smtClean="0">
                <a:solidFill>
                  <a:schemeClr val="accent1">
                    <a:lumMod val="50000"/>
                  </a:schemeClr>
                </a:solidFill>
              </a:rPr>
              <a:t>Communications Platform: </a:t>
            </a:r>
            <a:r>
              <a:rPr lang="en-US" sz="2000" dirty="0" smtClean="0">
                <a:solidFill>
                  <a:schemeClr val="accent1">
                    <a:lumMod val="50000"/>
                  </a:schemeClr>
                </a:solidFill>
              </a:rPr>
              <a:t>Analyzing every CLS product and service, WIFM, barrier to sales, VOC and profiling data to create client-facing core and sales messaging for direct sales, publicity and advertising </a:t>
            </a:r>
          </a:p>
          <a:p>
            <a:endParaRPr lang="en-US" sz="2000" dirty="0">
              <a:solidFill>
                <a:schemeClr val="accent1">
                  <a:lumMod val="50000"/>
                </a:schemeClr>
              </a:solidFill>
            </a:endParaRPr>
          </a:p>
        </p:txBody>
      </p:sp>
      <p:pic>
        <p:nvPicPr>
          <p:cNvPr id="6" name="Picture 5" descr="plus.png"/>
          <p:cNvPicPr>
            <a:picLocks noChangeAspect="1"/>
          </p:cNvPicPr>
          <p:nvPr/>
        </p:nvPicPr>
        <p:blipFill>
          <a:blip r:embed="rId4" cstate="print"/>
          <a:stretch>
            <a:fillRect/>
          </a:stretch>
        </p:blipFill>
        <p:spPr>
          <a:xfrm>
            <a:off x="6858000" y="914400"/>
            <a:ext cx="1645920" cy="137160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685800"/>
            <a:ext cx="6096000" cy="5940088"/>
          </a:xfrm>
          <a:prstGeom prst="rect">
            <a:avLst/>
          </a:prstGeom>
          <a:noFill/>
        </p:spPr>
        <p:txBody>
          <a:bodyPr wrap="square" rtlCol="0">
            <a:spAutoFit/>
          </a:bodyPr>
          <a:lstStyle/>
          <a:p>
            <a:r>
              <a:rPr lang="en-US" sz="2000" b="1" dirty="0" smtClean="0">
                <a:solidFill>
                  <a:schemeClr val="accent1">
                    <a:lumMod val="50000"/>
                  </a:schemeClr>
                </a:solidFill>
              </a:rPr>
              <a:t>Brand Ambassador Spokes-team: </a:t>
            </a:r>
            <a:r>
              <a:rPr lang="en-US" sz="2000" dirty="0" smtClean="0">
                <a:solidFill>
                  <a:schemeClr val="accent1">
                    <a:lumMod val="50000"/>
                  </a:schemeClr>
                </a:solidFill>
              </a:rPr>
              <a:t>Establish CLS employee teams as the “face of CLS” to the client via internet </a:t>
            </a:r>
            <a:r>
              <a:rPr lang="en-US" sz="2000" dirty="0" err="1" smtClean="0">
                <a:solidFill>
                  <a:schemeClr val="accent1">
                    <a:lumMod val="50000"/>
                  </a:schemeClr>
                </a:solidFill>
              </a:rPr>
              <a:t>vidchat</a:t>
            </a:r>
            <a:r>
              <a:rPr lang="en-US" sz="2000" dirty="0" smtClean="0">
                <a:solidFill>
                  <a:schemeClr val="accent1">
                    <a:lumMod val="50000"/>
                  </a:schemeClr>
                </a:solidFill>
              </a:rPr>
              <a:t> and videos, webinars and web-conferencing and traditional media communications</a:t>
            </a:r>
          </a:p>
          <a:p>
            <a:endParaRPr lang="en-US" sz="2000" dirty="0" smtClean="0">
              <a:solidFill>
                <a:schemeClr val="accent1">
                  <a:lumMod val="50000"/>
                </a:schemeClr>
              </a:solidFill>
            </a:endParaRPr>
          </a:p>
          <a:p>
            <a:r>
              <a:rPr lang="en-US" sz="2000" b="1" dirty="0" smtClean="0">
                <a:solidFill>
                  <a:schemeClr val="accent1">
                    <a:lumMod val="50000"/>
                  </a:schemeClr>
                </a:solidFill>
              </a:rPr>
              <a:t>Leverage CLS’s Technology Edge: </a:t>
            </a:r>
            <a:r>
              <a:rPr lang="en-US" sz="2000" dirty="0" smtClean="0">
                <a:solidFill>
                  <a:schemeClr val="accent1">
                    <a:lumMod val="50000"/>
                  </a:schemeClr>
                </a:solidFill>
              </a:rPr>
              <a:t>Position CLS as the leader in corporate/business travel business and financial process software and technology systems by aligning  internet functionality and traditional communications look and feel with technological innovation</a:t>
            </a:r>
          </a:p>
          <a:p>
            <a:endParaRPr lang="en-US" sz="2000" dirty="0" smtClean="0">
              <a:solidFill>
                <a:schemeClr val="accent1">
                  <a:lumMod val="50000"/>
                </a:schemeClr>
              </a:solidFill>
            </a:endParaRPr>
          </a:p>
          <a:p>
            <a:r>
              <a:rPr lang="en-US" sz="2000" b="1" dirty="0" smtClean="0">
                <a:solidFill>
                  <a:schemeClr val="accent1">
                    <a:lumMod val="50000"/>
                  </a:schemeClr>
                </a:solidFill>
              </a:rPr>
              <a:t>Web Site Redesign: </a:t>
            </a:r>
            <a:r>
              <a:rPr lang="en-US" sz="2000" dirty="0" smtClean="0">
                <a:solidFill>
                  <a:schemeClr val="accent1">
                    <a:lumMod val="50000"/>
                  </a:schemeClr>
                </a:solidFill>
              </a:rPr>
              <a:t>Build the site on a foundation of high tech, very cool functionality based on CLS’s existing and in-development software as well as high-function, high-fun online self-qualifying programs, information gathering resources, and much more; then package it as the absolute stand-out in the business travel industry</a:t>
            </a:r>
          </a:p>
          <a:p>
            <a:endParaRPr lang="en-US" sz="2000" dirty="0">
              <a:solidFill>
                <a:schemeClr val="accent1">
                  <a:lumMod val="50000"/>
                </a:schemeClr>
              </a:solidFill>
            </a:endParaRPr>
          </a:p>
        </p:txBody>
      </p:sp>
      <p:pic>
        <p:nvPicPr>
          <p:cNvPr id="6" name="Picture 5" descr="plus.png"/>
          <p:cNvPicPr>
            <a:picLocks noChangeAspect="1"/>
          </p:cNvPicPr>
          <p:nvPr/>
        </p:nvPicPr>
        <p:blipFill>
          <a:blip r:embed="rId4" cstate="print"/>
          <a:stretch>
            <a:fillRect/>
          </a:stretch>
        </p:blipFill>
        <p:spPr>
          <a:xfrm>
            <a:off x="6858000" y="914400"/>
            <a:ext cx="1645920" cy="137160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990600"/>
            <a:ext cx="5943600" cy="5170646"/>
          </a:xfrm>
          <a:prstGeom prst="rect">
            <a:avLst/>
          </a:prstGeom>
          <a:noFill/>
        </p:spPr>
        <p:txBody>
          <a:bodyPr wrap="square" rtlCol="0">
            <a:spAutoFit/>
          </a:bodyPr>
          <a:lstStyle/>
          <a:p>
            <a:r>
              <a:rPr lang="en-US" sz="2200" b="1" dirty="0" smtClean="0">
                <a:solidFill>
                  <a:schemeClr val="accent1">
                    <a:lumMod val="50000"/>
                  </a:schemeClr>
                </a:solidFill>
              </a:rPr>
              <a:t>Target Marketing: </a:t>
            </a:r>
            <a:r>
              <a:rPr lang="en-US" sz="2200" dirty="0" smtClean="0">
                <a:solidFill>
                  <a:schemeClr val="accent1">
                    <a:lumMod val="50000"/>
                  </a:schemeClr>
                </a:solidFill>
              </a:rPr>
              <a:t>System by which industry subsectors and companies within them are readily identified, then profiled  so that all messaging is customer-centric and customizes solutions for the on-meeting-sell</a:t>
            </a:r>
          </a:p>
          <a:p>
            <a:endParaRPr lang="en-US" sz="2200" dirty="0" smtClean="0">
              <a:solidFill>
                <a:schemeClr val="accent1">
                  <a:lumMod val="50000"/>
                </a:schemeClr>
              </a:solidFill>
            </a:endParaRPr>
          </a:p>
          <a:p>
            <a:r>
              <a:rPr lang="en-US" sz="2200" b="1" dirty="0" smtClean="0">
                <a:solidFill>
                  <a:schemeClr val="accent1">
                    <a:lumMod val="50000"/>
                  </a:schemeClr>
                </a:solidFill>
              </a:rPr>
              <a:t>Sales and Team Training: </a:t>
            </a:r>
            <a:r>
              <a:rPr lang="en-US" sz="2200" dirty="0" smtClean="0">
                <a:solidFill>
                  <a:schemeClr val="accent1">
                    <a:lumMod val="50000"/>
                  </a:schemeClr>
                </a:solidFill>
              </a:rPr>
              <a:t>Ongoing process that empowers sales and customer-facing teams to optimize all the tricks, tactics and tools developed throughout the entire MetaOps/CLS collaboration</a:t>
            </a:r>
          </a:p>
          <a:p>
            <a:endParaRPr lang="en-US" sz="2200" dirty="0" smtClean="0">
              <a:solidFill>
                <a:schemeClr val="accent1">
                  <a:lumMod val="50000"/>
                </a:schemeClr>
              </a:solidFill>
            </a:endParaRPr>
          </a:p>
          <a:p>
            <a:r>
              <a:rPr lang="en-US" sz="2200" b="1" dirty="0" smtClean="0">
                <a:solidFill>
                  <a:schemeClr val="accent1">
                    <a:lumMod val="50000"/>
                  </a:schemeClr>
                </a:solidFill>
              </a:rPr>
              <a:t>On-boarding Process: </a:t>
            </a:r>
            <a:r>
              <a:rPr lang="en-US" sz="2200" dirty="0" smtClean="0">
                <a:solidFill>
                  <a:schemeClr val="accent1">
                    <a:lumMod val="50000"/>
                  </a:schemeClr>
                </a:solidFill>
              </a:rPr>
              <a:t>Increasing the speed and efficiency of getting new clients “in the system” so they become active and paying customers quickly</a:t>
            </a:r>
          </a:p>
          <a:p>
            <a:endParaRPr lang="en-US" sz="2200" dirty="0">
              <a:solidFill>
                <a:schemeClr val="accent1">
                  <a:lumMod val="50000"/>
                </a:schemeClr>
              </a:solidFill>
            </a:endParaRPr>
          </a:p>
        </p:txBody>
      </p:sp>
      <p:pic>
        <p:nvPicPr>
          <p:cNvPr id="6" name="Picture 5" descr="plus.png"/>
          <p:cNvPicPr>
            <a:picLocks noChangeAspect="1"/>
          </p:cNvPicPr>
          <p:nvPr/>
        </p:nvPicPr>
        <p:blipFill>
          <a:blip r:embed="rId4" cstate="print"/>
          <a:stretch>
            <a:fillRect/>
          </a:stretch>
        </p:blipFill>
        <p:spPr>
          <a:xfrm>
            <a:off x="6858000" y="914400"/>
            <a:ext cx="1645920" cy="137160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76200"/>
            <a:ext cx="8852647" cy="6858000"/>
          </a:xfrm>
          <a:prstGeom prst="rect">
            <a:avLst/>
          </a:prstGeom>
        </p:spPr>
      </p:pic>
      <p:sp>
        <p:nvSpPr>
          <p:cNvPr id="5" name="TextBox 4"/>
          <p:cNvSpPr txBox="1"/>
          <p:nvPr/>
        </p:nvSpPr>
        <p:spPr>
          <a:xfrm>
            <a:off x="762000" y="762000"/>
            <a:ext cx="5943600" cy="2308324"/>
          </a:xfrm>
          <a:prstGeom prst="rect">
            <a:avLst/>
          </a:prstGeom>
          <a:noFill/>
        </p:spPr>
        <p:txBody>
          <a:bodyPr wrap="square" rtlCol="0">
            <a:spAutoFit/>
          </a:bodyPr>
          <a:lstStyle/>
          <a:p>
            <a:r>
              <a:rPr lang="en-US" sz="2400" b="1" dirty="0" smtClean="0">
                <a:solidFill>
                  <a:schemeClr val="tx2">
                    <a:lumMod val="50000"/>
                  </a:schemeClr>
                </a:solidFill>
              </a:rPr>
              <a:t>Process Deployment </a:t>
            </a:r>
            <a:r>
              <a:rPr lang="en-US" sz="2400" b="1" dirty="0" err="1" smtClean="0">
                <a:solidFill>
                  <a:schemeClr val="tx2">
                    <a:lumMod val="50000"/>
                  </a:schemeClr>
                </a:solidFill>
              </a:rPr>
              <a:t>Methodology</a:t>
            </a:r>
            <a:r>
              <a:rPr lang="en-US" sz="2400" b="1" baseline="30000" dirty="0" err="1" smtClean="0">
                <a:solidFill>
                  <a:schemeClr val="tx2">
                    <a:lumMod val="50000"/>
                  </a:schemeClr>
                </a:solidFill>
              </a:rPr>
              <a:t>TM</a:t>
            </a:r>
            <a:endParaRPr lang="en-US" sz="2400" b="1" baseline="30000" dirty="0" smtClean="0">
              <a:solidFill>
                <a:schemeClr val="tx2">
                  <a:lumMod val="50000"/>
                </a:schemeClr>
              </a:solidFill>
            </a:endParaRPr>
          </a:p>
          <a:p>
            <a:r>
              <a:rPr lang="en-US" sz="2400" dirty="0" smtClean="0">
                <a:solidFill>
                  <a:schemeClr val="tx2">
                    <a:lumMod val="50000"/>
                  </a:schemeClr>
                </a:solidFill>
              </a:rPr>
              <a:t>identifies all the intricacies of  ramping up clients fast and developing solutions portfolios for each client. </a:t>
            </a:r>
          </a:p>
          <a:p>
            <a:endParaRPr lang="en-US" sz="2400" dirty="0" smtClean="0">
              <a:solidFill>
                <a:schemeClr val="tx2">
                  <a:lumMod val="50000"/>
                </a:schemeClr>
              </a:solidFill>
            </a:endParaRPr>
          </a:p>
          <a:p>
            <a:endParaRPr lang="en-US" sz="2400" dirty="0" smtClean="0">
              <a:solidFill>
                <a:schemeClr val="tx2">
                  <a:lumMod val="50000"/>
                </a:schemeClr>
              </a:solidFill>
            </a:endParaRPr>
          </a:p>
        </p:txBody>
      </p:sp>
      <p:pic>
        <p:nvPicPr>
          <p:cNvPr id="6" name="Picture 5" descr="plus.png"/>
          <p:cNvPicPr>
            <a:picLocks noChangeAspect="1"/>
          </p:cNvPicPr>
          <p:nvPr/>
        </p:nvPicPr>
        <p:blipFill>
          <a:blip r:embed="rId4" cstate="print"/>
          <a:stretch>
            <a:fillRect/>
          </a:stretch>
        </p:blipFill>
        <p:spPr>
          <a:xfrm>
            <a:off x="6858000" y="914400"/>
            <a:ext cx="1645920" cy="137160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762000"/>
            <a:ext cx="5943600" cy="5078313"/>
          </a:xfrm>
          <a:prstGeom prst="rect">
            <a:avLst/>
          </a:prstGeom>
          <a:noFill/>
        </p:spPr>
        <p:txBody>
          <a:bodyPr wrap="square" rtlCol="0">
            <a:spAutoFit/>
          </a:bodyPr>
          <a:lstStyle/>
          <a:p>
            <a:r>
              <a:rPr lang="en-US" sz="2400" b="1" dirty="0" smtClean="0">
                <a:solidFill>
                  <a:schemeClr val="accent1">
                    <a:lumMod val="50000"/>
                  </a:schemeClr>
                </a:solidFill>
              </a:rPr>
              <a:t>Marketing and Sales Tools Plus: </a:t>
            </a:r>
          </a:p>
          <a:p>
            <a:pPr marL="457200" lvl="0" indent="-457200">
              <a:buFont typeface="Arial" pitchFamily="34" charset="0"/>
              <a:buChar char="•"/>
            </a:pPr>
            <a:r>
              <a:rPr lang="en-US" sz="2000" dirty="0" smtClean="0">
                <a:solidFill>
                  <a:schemeClr val="accent1">
                    <a:lumMod val="50000"/>
                  </a:schemeClr>
                </a:solidFill>
              </a:rPr>
              <a:t>The CLS Book</a:t>
            </a:r>
          </a:p>
          <a:p>
            <a:pPr marL="457200" lvl="0" indent="-457200">
              <a:buFont typeface="Arial" pitchFamily="34" charset="0"/>
              <a:buChar char="•"/>
            </a:pPr>
            <a:r>
              <a:rPr lang="en-US" sz="2000" dirty="0" smtClean="0">
                <a:solidFill>
                  <a:schemeClr val="accent1">
                    <a:lumMod val="50000"/>
                  </a:schemeClr>
                </a:solidFill>
              </a:rPr>
              <a:t>A style guide</a:t>
            </a:r>
          </a:p>
          <a:p>
            <a:pPr marL="457200" lvl="0" indent="-457200">
              <a:buFont typeface="Arial" pitchFamily="34" charset="0"/>
              <a:buChar char="•"/>
            </a:pPr>
            <a:r>
              <a:rPr lang="en-US" sz="2000" dirty="0" smtClean="0">
                <a:solidFill>
                  <a:schemeClr val="accent1">
                    <a:lumMod val="50000"/>
                  </a:schemeClr>
                </a:solidFill>
              </a:rPr>
              <a:t>Benefits and Savings Calculator</a:t>
            </a:r>
          </a:p>
          <a:p>
            <a:pPr marL="457200" lvl="0" indent="-457200">
              <a:buFont typeface="Arial" pitchFamily="34" charset="0"/>
              <a:buChar char="•"/>
            </a:pPr>
            <a:r>
              <a:rPr lang="en-US" sz="2000" dirty="0" smtClean="0">
                <a:solidFill>
                  <a:schemeClr val="accent1">
                    <a:lumMod val="50000"/>
                  </a:schemeClr>
                </a:solidFill>
              </a:rPr>
              <a:t>Corporate print and digital media kit</a:t>
            </a:r>
          </a:p>
          <a:p>
            <a:pPr marL="457200" lvl="0" indent="-457200">
              <a:buFont typeface="Arial" pitchFamily="34" charset="0"/>
              <a:buChar char="•"/>
            </a:pPr>
            <a:r>
              <a:rPr lang="en-US" sz="2000" dirty="0" smtClean="0">
                <a:solidFill>
                  <a:schemeClr val="accent1">
                    <a:lumMod val="50000"/>
                  </a:schemeClr>
                </a:solidFill>
              </a:rPr>
              <a:t>Print and digital sales kit</a:t>
            </a:r>
          </a:p>
          <a:p>
            <a:pPr marL="457200" lvl="0" indent="-457200">
              <a:buFont typeface="Arial" pitchFamily="34" charset="0"/>
              <a:buChar char="•"/>
            </a:pPr>
            <a:r>
              <a:rPr lang="en-US" sz="2000" dirty="0" smtClean="0">
                <a:solidFill>
                  <a:schemeClr val="accent1">
                    <a:lumMod val="50000"/>
                  </a:schemeClr>
                </a:solidFill>
              </a:rPr>
              <a:t>Click-through HTML emailing</a:t>
            </a:r>
          </a:p>
          <a:p>
            <a:pPr marL="457200" lvl="0" indent="-457200">
              <a:buFont typeface="Arial" pitchFamily="34" charset="0"/>
              <a:buChar char="•"/>
            </a:pPr>
            <a:r>
              <a:rPr lang="en-US" sz="2000" dirty="0" smtClean="0">
                <a:solidFill>
                  <a:schemeClr val="accent1">
                    <a:lumMod val="50000"/>
                  </a:schemeClr>
                </a:solidFill>
              </a:rPr>
              <a:t>Personalized Jing screen-capture/animated gif 3-minute speaking video = </a:t>
            </a:r>
            <a:r>
              <a:rPr lang="en-US" sz="2000" dirty="0" err="1" smtClean="0">
                <a:solidFill>
                  <a:schemeClr val="accent1">
                    <a:lumMod val="50000"/>
                  </a:schemeClr>
                </a:solidFill>
              </a:rPr>
              <a:t>vidmail</a:t>
            </a:r>
            <a:endParaRPr lang="en-US" sz="2000" dirty="0" smtClean="0">
              <a:solidFill>
                <a:schemeClr val="accent1">
                  <a:lumMod val="50000"/>
                </a:schemeClr>
              </a:solidFill>
            </a:endParaRPr>
          </a:p>
          <a:p>
            <a:pPr marL="457200" lvl="0" indent="-457200">
              <a:buFont typeface="Arial" pitchFamily="34" charset="0"/>
              <a:buChar char="•"/>
            </a:pPr>
            <a:r>
              <a:rPr lang="en-US" sz="2000" dirty="0" smtClean="0">
                <a:solidFill>
                  <a:schemeClr val="accent1">
                    <a:lumMod val="50000"/>
                  </a:schemeClr>
                </a:solidFill>
              </a:rPr>
              <a:t>10-15 power-benefit voicemail focused messages, turned into </a:t>
            </a:r>
            <a:r>
              <a:rPr lang="en-US" sz="2000" dirty="0" err="1" smtClean="0">
                <a:solidFill>
                  <a:schemeClr val="accent1">
                    <a:lumMod val="50000"/>
                  </a:schemeClr>
                </a:solidFill>
              </a:rPr>
              <a:t>vidmail</a:t>
            </a:r>
            <a:endParaRPr lang="en-US" sz="2000" dirty="0" smtClean="0">
              <a:solidFill>
                <a:schemeClr val="accent1">
                  <a:lumMod val="50000"/>
                </a:schemeClr>
              </a:solidFill>
            </a:endParaRPr>
          </a:p>
          <a:p>
            <a:pPr marL="457200" lvl="0" indent="-457200">
              <a:buFont typeface="Arial" pitchFamily="34" charset="0"/>
              <a:buChar char="•"/>
            </a:pPr>
            <a:r>
              <a:rPr lang="en-US" sz="2000" dirty="0" smtClean="0">
                <a:solidFill>
                  <a:schemeClr val="accent1">
                    <a:lumMod val="50000"/>
                  </a:schemeClr>
                </a:solidFill>
              </a:rPr>
              <a:t>Sales leads lists, target-market based</a:t>
            </a:r>
          </a:p>
          <a:p>
            <a:pPr marL="457200" lvl="0" indent="-457200">
              <a:buFont typeface="Arial" pitchFamily="34" charset="0"/>
              <a:buChar char="•"/>
            </a:pPr>
            <a:r>
              <a:rPr lang="en-US" sz="2000" dirty="0" smtClean="0">
                <a:solidFill>
                  <a:schemeClr val="accent1">
                    <a:lumMod val="50000"/>
                  </a:schemeClr>
                </a:solidFill>
              </a:rPr>
              <a:t>Campaign timelines</a:t>
            </a:r>
          </a:p>
          <a:p>
            <a:pPr marL="457200" lvl="0" indent="-457200">
              <a:buFont typeface="Arial" pitchFamily="34" charset="0"/>
              <a:buChar char="•"/>
            </a:pPr>
            <a:r>
              <a:rPr lang="en-US" sz="2000" dirty="0" smtClean="0">
                <a:solidFill>
                  <a:schemeClr val="accent1">
                    <a:lumMod val="50000"/>
                  </a:schemeClr>
                </a:solidFill>
              </a:rPr>
              <a:t>And a full suite of promotions, events, social networking ventures, affiliate programs and borrowed equity leveraging</a:t>
            </a:r>
          </a:p>
        </p:txBody>
      </p:sp>
      <p:pic>
        <p:nvPicPr>
          <p:cNvPr id="6" name="Picture 5" descr="plus.png"/>
          <p:cNvPicPr>
            <a:picLocks noChangeAspect="1"/>
          </p:cNvPicPr>
          <p:nvPr/>
        </p:nvPicPr>
        <p:blipFill>
          <a:blip r:embed="rId4" cstate="print"/>
          <a:stretch>
            <a:fillRect/>
          </a:stretch>
        </p:blipFill>
        <p:spPr>
          <a:xfrm>
            <a:off x="6858000" y="914400"/>
            <a:ext cx="1645920" cy="137160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60</a:t>
            </a:fld>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0"/>
            <a:ext cx="8852647" cy="6858000"/>
          </a:xfrm>
          <a:prstGeom prst="rect">
            <a:avLst/>
          </a:prstGeom>
        </p:spPr>
      </p:pic>
      <p:sp>
        <p:nvSpPr>
          <p:cNvPr id="5" name="TextBox 4"/>
          <p:cNvSpPr txBox="1"/>
          <p:nvPr/>
        </p:nvSpPr>
        <p:spPr>
          <a:xfrm>
            <a:off x="762000" y="1524000"/>
            <a:ext cx="5943600" cy="3785652"/>
          </a:xfrm>
          <a:prstGeom prst="rect">
            <a:avLst/>
          </a:prstGeom>
          <a:noFill/>
        </p:spPr>
        <p:txBody>
          <a:bodyPr wrap="square" rtlCol="0">
            <a:spAutoFit/>
          </a:bodyPr>
          <a:lstStyle/>
          <a:p>
            <a:r>
              <a:rPr lang="en-US" sz="2400" b="1" dirty="0" smtClean="0">
                <a:solidFill>
                  <a:schemeClr val="accent1">
                    <a:lumMod val="50000"/>
                  </a:schemeClr>
                </a:solidFill>
              </a:rPr>
              <a:t>Beyond the Marketing Plan: </a:t>
            </a:r>
            <a:r>
              <a:rPr lang="en-US" sz="2400" dirty="0" smtClean="0">
                <a:solidFill>
                  <a:schemeClr val="accent1">
                    <a:lumMod val="50000"/>
                  </a:schemeClr>
                </a:solidFill>
              </a:rPr>
              <a:t>Additional sales and operations plans that will begin their evolution during the six-months…</a:t>
            </a:r>
          </a:p>
          <a:p>
            <a:endParaRPr lang="en-US" sz="2400" dirty="0" smtClean="0">
              <a:solidFill>
                <a:schemeClr val="accent1">
                  <a:lumMod val="50000"/>
                </a:schemeClr>
              </a:solidFill>
            </a:endParaRPr>
          </a:p>
          <a:p>
            <a:pPr marL="457200" lvl="0" indent="-457200">
              <a:buFont typeface="Wingdings" pitchFamily="2" charset="2"/>
              <a:buChar char="q"/>
            </a:pPr>
            <a:r>
              <a:rPr lang="en-US" sz="2400" dirty="0" smtClean="0">
                <a:solidFill>
                  <a:schemeClr val="accent1">
                    <a:lumMod val="50000"/>
                  </a:schemeClr>
                </a:solidFill>
              </a:rPr>
              <a:t>Help Wanted Marketing Plan for Getting the Right People to HR</a:t>
            </a:r>
          </a:p>
          <a:p>
            <a:pPr marL="457200" lvl="0" indent="-457200">
              <a:buFont typeface="Wingdings" pitchFamily="2" charset="2"/>
              <a:buChar char="q"/>
            </a:pPr>
            <a:r>
              <a:rPr lang="en-US" sz="2400" dirty="0" smtClean="0">
                <a:solidFill>
                  <a:schemeClr val="accent1">
                    <a:lumMod val="50000"/>
                  </a:schemeClr>
                </a:solidFill>
              </a:rPr>
              <a:t>Internal Employee Communications Plan</a:t>
            </a:r>
          </a:p>
          <a:p>
            <a:pPr marL="457200" indent="-457200">
              <a:buFont typeface="Wingdings" pitchFamily="2" charset="2"/>
              <a:buChar char="q"/>
            </a:pPr>
            <a:r>
              <a:rPr lang="en-US" sz="2400" dirty="0" smtClean="0">
                <a:solidFill>
                  <a:schemeClr val="accent1">
                    <a:lumMod val="50000"/>
                  </a:schemeClr>
                </a:solidFill>
              </a:rPr>
              <a:t>Hotel Marketing Plan and Program for Growing the Partners List and Inventory</a:t>
            </a:r>
          </a:p>
          <a:p>
            <a:pPr marL="457200" lvl="0" indent="-457200">
              <a:buFont typeface="Wingdings" pitchFamily="2" charset="2"/>
              <a:buChar char="q"/>
            </a:pPr>
            <a:endParaRPr lang="en-US" sz="2400" dirty="0">
              <a:solidFill>
                <a:schemeClr val="accent1">
                  <a:lumMod val="50000"/>
                </a:schemeClr>
              </a:solidFill>
            </a:endParaRPr>
          </a:p>
        </p:txBody>
      </p:sp>
      <p:pic>
        <p:nvPicPr>
          <p:cNvPr id="6" name="Picture 5" descr="plus.png"/>
          <p:cNvPicPr>
            <a:picLocks noChangeAspect="1"/>
          </p:cNvPicPr>
          <p:nvPr/>
        </p:nvPicPr>
        <p:blipFill>
          <a:blip r:embed="rId4" cstate="print"/>
          <a:stretch>
            <a:fillRect/>
          </a:stretch>
        </p:blipFill>
        <p:spPr>
          <a:xfrm>
            <a:off x="6858000" y="914400"/>
            <a:ext cx="1645920" cy="137160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1"/>
          </p:nvPr>
        </p:nvSpPr>
        <p:spPr/>
        <p:txBody>
          <a:bodyPr/>
          <a:lstStyle/>
          <a:p>
            <a:fld id="{A7D728F6-DD7B-4213-BEB0-C9940AA5AF17}" type="slidenum">
              <a:rPr lang="en-US" smtClean="0"/>
              <a:pPr/>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PT_background1.png"/>
          <p:cNvPicPr>
            <a:picLocks noChangeAspect="1"/>
          </p:cNvPicPr>
          <p:nvPr/>
        </p:nvPicPr>
        <p:blipFill>
          <a:blip r:embed="rId3" cstate="print"/>
          <a:stretch>
            <a:fillRect/>
          </a:stretch>
        </p:blipFill>
        <p:spPr>
          <a:xfrm>
            <a:off x="192990" y="-76200"/>
            <a:ext cx="8852647" cy="6858000"/>
          </a:xfrm>
          <a:prstGeom prst="rect">
            <a:avLst/>
          </a:prstGeom>
        </p:spPr>
      </p:pic>
      <p:sp>
        <p:nvSpPr>
          <p:cNvPr id="5" name="TextBox 4"/>
          <p:cNvSpPr txBox="1"/>
          <p:nvPr/>
        </p:nvSpPr>
        <p:spPr>
          <a:xfrm>
            <a:off x="914400" y="2286000"/>
            <a:ext cx="5943600" cy="2862322"/>
          </a:xfrm>
          <a:prstGeom prst="rect">
            <a:avLst/>
          </a:prstGeom>
          <a:noFill/>
        </p:spPr>
        <p:txBody>
          <a:bodyPr wrap="square" rtlCol="0">
            <a:spAutoFit/>
          </a:bodyPr>
          <a:lstStyle/>
          <a:p>
            <a:pPr algn="ctr"/>
            <a:r>
              <a:rPr lang="en-US" sz="6000" b="1" dirty="0" smtClean="0">
                <a:solidFill>
                  <a:schemeClr val="tx2">
                    <a:lumMod val="50000"/>
                  </a:schemeClr>
                </a:solidFill>
              </a:rPr>
              <a:t>Team-to-Team…</a:t>
            </a:r>
          </a:p>
          <a:p>
            <a:pPr algn="ctr"/>
            <a:endParaRPr lang="en-US" sz="6000" b="1" dirty="0" smtClean="0">
              <a:solidFill>
                <a:schemeClr val="tx2">
                  <a:lumMod val="50000"/>
                </a:schemeClr>
              </a:solidFill>
            </a:endParaRPr>
          </a:p>
          <a:p>
            <a:pPr algn="ctr"/>
            <a:r>
              <a:rPr lang="en-US" sz="6000" b="1" dirty="0" smtClean="0">
                <a:solidFill>
                  <a:schemeClr val="tx2">
                    <a:lumMod val="50000"/>
                  </a:schemeClr>
                </a:solidFill>
              </a:rPr>
              <a:t>THANK YOU</a:t>
            </a:r>
            <a:endParaRPr lang="en-US" sz="6000" dirty="0">
              <a:solidFill>
                <a:schemeClr val="tx2">
                  <a:lumMod val="50000"/>
                </a:schemeClr>
              </a:solidFill>
            </a:endParaRPr>
          </a:p>
        </p:txBody>
      </p:sp>
      <p:sp>
        <p:nvSpPr>
          <p:cNvPr id="6" name="Slide Number Placeholder 5"/>
          <p:cNvSpPr>
            <a:spLocks noGrp="1"/>
          </p:cNvSpPr>
          <p:nvPr>
            <p:ph type="sldNum" sz="quarter" idx="11"/>
          </p:nvPr>
        </p:nvSpPr>
        <p:spPr/>
        <p:txBody>
          <a:bodyPr/>
          <a:lstStyle/>
          <a:p>
            <a:fld id="{A7D728F6-DD7B-4213-BEB0-C9940AA5AF17}" type="slidenum">
              <a:rPr lang="en-US" smtClean="0"/>
              <a:pPr/>
              <a:t>62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aOps">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8165</TotalTime>
  <Words>4866</Words>
  <Application>Microsoft Office PowerPoint</Application>
  <PresentationFormat>On-screen Show (4:3)</PresentationFormat>
  <Paragraphs>674</Paragraphs>
  <Slides>62</Slides>
  <Notes>62</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CREATIVE LODGING SOLUTIONS Marketing Sales Operations and Internal Communications PLAN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Marketing services</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Station1</dc:creator>
  <cp:lastModifiedBy>Pat</cp:lastModifiedBy>
  <cp:revision>353</cp:revision>
  <dcterms:created xsi:type="dcterms:W3CDTF">2011-06-20T18:06:07Z</dcterms:created>
  <dcterms:modified xsi:type="dcterms:W3CDTF">2015-11-06T19:52:28Z</dcterms:modified>
</cp:coreProperties>
</file>