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3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47CCF-3ABB-43C2-9C79-DA31A4EF45D8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F0EEA-6831-45D5-862B-898F37996B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Talking Points:</a:t>
            </a:r>
          </a:p>
          <a:p>
            <a:r>
              <a:rPr lang="en-US" dirty="0" smtClean="0"/>
              <a:t>Diversity of information: multiple areas of expertise</a:t>
            </a:r>
          </a:p>
          <a:p>
            <a:r>
              <a:rPr lang="en-US" dirty="0" smtClean="0"/>
              <a:t>Number of hours/people taught/changed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0EEA-6831-45D5-862B-898F37996BA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Talking Points:</a:t>
            </a:r>
          </a:p>
          <a:p>
            <a:r>
              <a:rPr lang="en-US" dirty="0" smtClean="0"/>
              <a:t>Why interactivity works and how we take that beyond the live session into the recorded sessions through post-session surveys, Q&amp;A,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0EEA-6831-45D5-862B-898F37996BA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Talking Points:</a:t>
            </a:r>
          </a:p>
          <a:p>
            <a:r>
              <a:rPr lang="en-US" dirty="0" smtClean="0"/>
              <a:t>How to use format to get the best attendee response/desired results</a:t>
            </a:r>
          </a:p>
          <a:p>
            <a:r>
              <a:rPr lang="en-US" dirty="0" smtClean="0"/>
              <a:t>How format plays into the big picture of </a:t>
            </a:r>
            <a:r>
              <a:rPr lang="en-US" dirty="0" err="1" smtClean="0"/>
              <a:t>livecasting</a:t>
            </a:r>
            <a:r>
              <a:rPr lang="en-US" dirty="0" smtClean="0"/>
              <a:t> and recorded presentations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0EEA-6831-45D5-862B-898F37996BA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Talking Points:</a:t>
            </a:r>
          </a:p>
          <a:p>
            <a:r>
              <a:rPr lang="en-US" dirty="0" smtClean="0"/>
              <a:t>Initial</a:t>
            </a:r>
            <a:r>
              <a:rPr lang="en-US" baseline="0" dirty="0" smtClean="0"/>
              <a:t> investment in the actual event only, then residuals after that</a:t>
            </a:r>
          </a:p>
          <a:p>
            <a:r>
              <a:rPr lang="en-US" baseline="0" dirty="0" smtClean="0"/>
              <a:t>We do as much or as little as you want us to, and the residuals will almost always pay you back for your investment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F0EEA-6831-45D5-862B-898F37996BA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ED743-3662-42A7-B24E-952C0E027E1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5009D-6EB3-4270-BF1F-45556AD07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Opps-PPT-1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pps-PPT-1-orange-blue-bott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19400"/>
            <a:ext cx="9144000" cy="31882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382000" cy="1470025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all starts with an exceptional speaker.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 descr="_M5R9048.JPG"/>
          <p:cNvPicPr>
            <a:picLocks noChangeAspect="1"/>
          </p:cNvPicPr>
          <p:nvPr/>
        </p:nvPicPr>
        <p:blipFill>
          <a:blip r:embed="rId4" cstate="print"/>
          <a:srcRect l="42500" r="2500"/>
          <a:stretch>
            <a:fillRect/>
          </a:stretch>
        </p:blipFill>
        <p:spPr>
          <a:xfrm>
            <a:off x="3810000" y="1828800"/>
            <a:ext cx="1634490" cy="198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4136648"/>
            <a:ext cx="2286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RON CRABTREE</a:t>
            </a:r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Operational Excellence &amp; Business Process Improvement keynote and thought leader .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4075093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75000"/>
                  </a:schemeClr>
                </a:solidFill>
              </a:rPr>
              <a:t>AREAS OF SPECIALTY:</a:t>
            </a:r>
            <a:br>
              <a:rPr lang="en-US" sz="1200" b="1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Operationalized </a:t>
            </a:r>
            <a:r>
              <a:rPr lang="en-US" sz="1100" b="1" dirty="0">
                <a:solidFill>
                  <a:schemeClr val="bg1">
                    <a:lumMod val="75000"/>
                  </a:schemeClr>
                </a:solidFill>
              </a:rPr>
              <a:t>Marketing </a:t>
            </a:r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&amp; Sales, Six </a:t>
            </a:r>
            <a:r>
              <a:rPr lang="en-US" sz="1100" b="1" dirty="0">
                <a:solidFill>
                  <a:schemeClr val="bg1">
                    <a:lumMod val="75000"/>
                  </a:schemeClr>
                </a:solidFill>
              </a:rPr>
              <a:t>Sigma </a:t>
            </a:r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Design, People </a:t>
            </a:r>
            <a:r>
              <a:rPr lang="en-US" sz="1100" b="1" dirty="0">
                <a:solidFill>
                  <a:schemeClr val="bg1">
                    <a:lumMod val="75000"/>
                  </a:schemeClr>
                </a:solidFill>
              </a:rPr>
              <a:t>Centrix</a:t>
            </a:r>
            <a:r>
              <a:rPr lang="en-US" sz="1100" b="1" baseline="30000" dirty="0">
                <a:solidFill>
                  <a:schemeClr val="bg1">
                    <a:lumMod val="75000"/>
                  </a:schemeClr>
                </a:solidFill>
              </a:rPr>
              <a:t>TM</a:t>
            </a:r>
            <a:r>
              <a:rPr lang="en-US" sz="11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Service, Organization </a:t>
            </a:r>
            <a:r>
              <a:rPr lang="en-US" sz="1100" b="1" dirty="0">
                <a:solidFill>
                  <a:schemeClr val="bg1">
                    <a:lumMod val="75000"/>
                  </a:schemeClr>
                </a:solidFill>
              </a:rPr>
              <a:t>Effectiveness</a:t>
            </a:r>
          </a:p>
          <a:p>
            <a:r>
              <a:rPr lang="en-US" sz="1100" b="1" dirty="0">
                <a:solidFill>
                  <a:schemeClr val="bg1">
                    <a:lumMod val="75000"/>
                  </a:schemeClr>
                </a:solidFill>
              </a:rPr>
              <a:t>Voice-of </a:t>
            </a:r>
            <a:r>
              <a:rPr lang="en-US" sz="1100" b="1" dirty="0" smtClean="0">
                <a:solidFill>
                  <a:schemeClr val="bg1">
                    <a:lumMod val="75000"/>
                  </a:schemeClr>
                </a:solidFill>
              </a:rPr>
              <a:t>Customer/Market, + + +.</a:t>
            </a:r>
            <a:endParaRPr lang="en-US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pps-PPT-1-green-turg-top-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66800"/>
            <a:ext cx="9144000" cy="32887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4209871"/>
            <a:ext cx="7772400" cy="1450975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a program by picking a style:</a:t>
            </a:r>
            <a:b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5124271"/>
            <a:ext cx="7239000" cy="120032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55613" indent="-455613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Informative</a:t>
            </a:r>
          </a:p>
          <a:p>
            <a:pPr marL="455613" indent="-455613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Demonstrative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5613" indent="-455613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Persuasive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5613" indent="-455613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Entertaining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5613" indent="-455613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Or our specialty,</a:t>
            </a:r>
            <a:b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all of the above</a:t>
            </a:r>
            <a:endParaRPr lang="en-US" sz="2400" dirty="0"/>
          </a:p>
        </p:txBody>
      </p:sp>
      <p:pic>
        <p:nvPicPr>
          <p:cNvPr id="5" name="Picture 4" descr="147292878 (1).jpg"/>
          <p:cNvPicPr>
            <a:picLocks noChangeAspect="1"/>
          </p:cNvPicPr>
          <p:nvPr/>
        </p:nvPicPr>
        <p:blipFill>
          <a:blip r:embed="rId5" cstate="print"/>
          <a:srcRect r="7622" b="7407"/>
          <a:stretch>
            <a:fillRect/>
          </a:stretch>
        </p:blipFill>
        <p:spPr>
          <a:xfrm>
            <a:off x="3733800" y="152400"/>
            <a:ext cx="175260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304800" y="2362200"/>
            <a:ext cx="2514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ENGAGING THE ROOM</a:t>
            </a:r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Our programs are designed to teach the participants through hands-on interaction – we talk with, not at.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2300645"/>
            <a:ext cx="259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MANAGING CHANGE</a:t>
            </a:r>
            <a:b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Almost all speaking engagements share the goal of changing the way people think and do things – our presenters are change management experts.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pps-PPT-1-turq-purp-bott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75304"/>
            <a:ext cx="9144000" cy="3212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-76200"/>
            <a:ext cx="7772400" cy="1450975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Select a format:</a:t>
            </a:r>
            <a:b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685800"/>
            <a:ext cx="6705600" cy="156966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60375" indent="-460375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Keynote</a:t>
            </a:r>
          </a:p>
          <a:p>
            <a:pPr marL="460375" indent="-460375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Panel</a:t>
            </a:r>
          </a:p>
          <a:p>
            <a:pPr marL="460375" indent="-460375" defTabSz="511175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Roundtable</a:t>
            </a:r>
          </a:p>
          <a:p>
            <a:pPr marL="460375" indent="-460375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Debate</a:t>
            </a:r>
          </a:p>
          <a:p>
            <a:pPr marL="460375" indent="-460375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Workshop</a:t>
            </a:r>
          </a:p>
          <a:p>
            <a:pPr marL="460375" indent="-460375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Webinar</a:t>
            </a:r>
          </a:p>
          <a:p>
            <a:pPr marL="460375" indent="-460375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Something of your own design</a:t>
            </a:r>
            <a:endParaRPr lang="en-US" sz="2400" dirty="0"/>
          </a:p>
        </p:txBody>
      </p:sp>
      <p:pic>
        <p:nvPicPr>
          <p:cNvPr id="6" name="Picture 5" descr="78618873.jpg"/>
          <p:cNvPicPr>
            <a:picLocks noChangeAspect="1"/>
          </p:cNvPicPr>
          <p:nvPr/>
        </p:nvPicPr>
        <p:blipFill>
          <a:blip r:embed="rId5" cstate="print"/>
          <a:srcRect b="11765"/>
          <a:stretch>
            <a:fillRect/>
          </a:stretch>
        </p:blipFill>
        <p:spPr>
          <a:xfrm>
            <a:off x="3733800" y="2362200"/>
            <a:ext cx="1728317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304800" y="4800600"/>
            <a:ext cx="2514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</a:rPr>
              <a:t>DESIGN FOR PURPOSE</a:t>
            </a:r>
            <a:r>
              <a:rPr lang="en-US" sz="1200" b="1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1200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200" b="1" dirty="0" smtClean="0">
                <a:solidFill>
                  <a:schemeClr val="bg1">
                    <a:lumMod val="95000"/>
                  </a:schemeClr>
                </a:solidFill>
              </a:rPr>
              <a:t>Presentations should be formatted according to the desired takeaway and audience scope.</a:t>
            </a:r>
            <a:endParaRPr lang="en-US" sz="1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4800600"/>
            <a:ext cx="259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INNOVATE INTERACTIVITY</a:t>
            </a:r>
            <a:b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Even webinars have limitless capacity for interactivity from pre-reading assignments to shared online whiteboards, and discussion to polling.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pps-PPT-1-green-purp-bott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81400"/>
            <a:ext cx="9144000" cy="32887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-152400"/>
            <a:ext cx="7772400" cy="1450975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Sign us on to:</a:t>
            </a:r>
            <a:b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685800"/>
            <a:ext cx="7543800" cy="156966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Design the event</a:t>
            </a:r>
          </a:p>
          <a:p>
            <a:pPr marL="457200" indent="-457200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Promote it</a:t>
            </a:r>
          </a:p>
          <a:p>
            <a:pPr marL="457200" indent="-457200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Augment your audience </a:t>
            </a:r>
          </a:p>
          <a:p>
            <a:pPr marL="457200" indent="-457200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Live cast and record it</a:t>
            </a:r>
          </a:p>
          <a:p>
            <a:pPr marL="457200" indent="-457200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Build bigger events from yours and others</a:t>
            </a:r>
          </a:p>
          <a:p>
            <a:pPr marL="457200" indent="-457200">
              <a:buBlip>
                <a:blip r:embed="rId4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Resell the events and recordings</a:t>
            </a:r>
          </a:p>
        </p:txBody>
      </p:sp>
      <p:pic>
        <p:nvPicPr>
          <p:cNvPr id="5" name="Picture 4" descr="dv1396026.jpg"/>
          <p:cNvPicPr>
            <a:picLocks noChangeAspect="1"/>
          </p:cNvPicPr>
          <p:nvPr/>
        </p:nvPicPr>
        <p:blipFill>
          <a:blip r:embed="rId5" cstate="print"/>
          <a:srcRect l="6409" t="6250" r="16680" b="3125"/>
          <a:stretch>
            <a:fillRect/>
          </a:stretch>
        </p:blipFill>
        <p:spPr>
          <a:xfrm>
            <a:off x="3733800" y="2362200"/>
            <a:ext cx="1828800" cy="220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228600" y="4800600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PER SEAT COSTS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 live webcasting with all the basics like screen sharing, chat, surveys and polling, and recording  as low as $5/person for 200+.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4800600"/>
            <a:ext cx="25908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>
                    <a:lumMod val="95000"/>
                  </a:schemeClr>
                </a:solidFill>
              </a:rPr>
              <a:t>RECORDING RESELLING</a:t>
            </a:r>
            <a:r>
              <a:rPr lang="en-US" sz="1200" b="1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1200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200" b="1" dirty="0" smtClean="0">
                <a:solidFill>
                  <a:schemeClr val="bg1">
                    <a:lumMod val="95000"/>
                  </a:schemeClr>
                </a:solidFill>
              </a:rPr>
              <a:t>Once we have the recorded event, we promote and resell it at no cost to you, and you get a percentage of the sales.</a:t>
            </a:r>
            <a:endParaRPr lang="en-US" sz="12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pps-PPT-1-green-orange-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82776"/>
            <a:ext cx="9143999" cy="3294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949825"/>
            <a:ext cx="7772400" cy="841375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 share the proceeds from:</a:t>
            </a:r>
            <a:b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5410200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The original event</a:t>
            </a:r>
          </a:p>
          <a:p>
            <a:pPr marL="457200" indent="-457200">
              <a:buBlip>
                <a:blip r:embed="rId3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livecasts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3800" y="54102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resulting conference sessions</a:t>
            </a:r>
          </a:p>
          <a:p>
            <a:pPr marL="457200" indent="-457200">
              <a:buBlip>
                <a:blip r:embed="rId3"/>
              </a:buBlip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recorded presentations</a:t>
            </a:r>
          </a:p>
          <a:p>
            <a:endParaRPr lang="en-US" sz="2400" dirty="0"/>
          </a:p>
        </p:txBody>
      </p:sp>
      <p:pic>
        <p:nvPicPr>
          <p:cNvPr id="7" name="Picture 6" descr="78327148.jpg"/>
          <p:cNvPicPr>
            <a:picLocks noChangeAspect="1"/>
          </p:cNvPicPr>
          <p:nvPr/>
        </p:nvPicPr>
        <p:blipFill>
          <a:blip r:embed="rId4" cstate="print"/>
          <a:srcRect t="7258" b="8695"/>
          <a:stretch>
            <a:fillRect/>
          </a:stretch>
        </p:blipFill>
        <p:spPr>
          <a:xfrm>
            <a:off x="3581400" y="304800"/>
            <a:ext cx="1752600" cy="220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152400" y="2743200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DOUBLE YOUR AUDIENCE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 supply the marketing to bring the number of participants to your event that double your original registration numbers in most cases.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2743200"/>
            <a:ext cx="25908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DOUBLE YOUR ROI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It’s in the reselling… Between enhancing your attendee numbers and reselling the program, we’ll almost always double your goal.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MOpps-PPT-1-turq-yellow-bott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73" y="3886200"/>
            <a:ext cx="9108454" cy="3124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50975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 give back. Together we co-brand the event with you and package it so business associations can purchase and resell it to their memberships as association fundraisers.</a:t>
            </a:r>
            <a:b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4800600"/>
            <a:ext cx="259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SUSTAINABLE SALES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 repackage events together based on association goals to create current and goal-specific events that benefit memberships and raise funds.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800" y="4800600"/>
            <a:ext cx="2667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BUILDING BRAND RECOGNITION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Because we co-brand each resold event with you, the association members credit your brand for delivering the event experience.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784365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2209800"/>
            <a:ext cx="162245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nal-sli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76200"/>
            <a:ext cx="2590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Why we do it.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1182469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 have unrivaled speakers &amp; presenters.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24384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 have the capacity to  provide low cost, high impact marketing services.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37338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 know how to make greater profits for you from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 speaker-reliant events.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51054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27063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 can give you better revenues from attendee numbers and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residuals.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4600" y="10668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 give back to the business community with current thought leadership.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4600" y="242947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better establishes both of us as a go-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for business process improvement.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24600" y="37338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brings the best companies together for creating current events.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4600" y="51054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 know that the best of the best of everything comes from collaboration.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MOpps-PPT-1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733800" y="381000"/>
            <a:ext cx="3048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Let’s go get ‘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em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!</a:t>
            </a:r>
          </a:p>
        </p:txBody>
      </p:sp>
      <p:pic>
        <p:nvPicPr>
          <p:cNvPr id="10" name="Picture 9" descr="MetaOPsLogo_Revised-6_21_12.jpg"/>
          <p:cNvPicPr>
            <a:picLocks noChangeAspect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>
          <a:xfrm>
            <a:off x="3581400" y="6096000"/>
            <a:ext cx="1920949" cy="60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369</Words>
  <Application>Microsoft Office PowerPoint</Application>
  <PresentationFormat>On-screen Show (4:3)</PresentationFormat>
  <Paragraphs>66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It all starts with an exceptional speaker.</vt:lpstr>
      <vt:lpstr>Add a program by picking a style: </vt:lpstr>
      <vt:lpstr>Select a format: </vt:lpstr>
      <vt:lpstr>Sign us on to: </vt:lpstr>
      <vt:lpstr>We share the proceeds from: </vt:lpstr>
      <vt:lpstr>We give back. Together we co-brand the event with you and package it so business associations can purchase and resell it to their memberships as association fundraisers. 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Station1</dc:creator>
  <cp:lastModifiedBy>Pat</cp:lastModifiedBy>
  <cp:revision>57</cp:revision>
  <dcterms:created xsi:type="dcterms:W3CDTF">2013-07-08T19:12:10Z</dcterms:created>
  <dcterms:modified xsi:type="dcterms:W3CDTF">2017-12-05T20:54:20Z</dcterms:modified>
</cp:coreProperties>
</file>