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56" r:id="rId3"/>
    <p:sldId id="259" r:id="rId4"/>
    <p:sldId id="262" r:id="rId5"/>
    <p:sldId id="261" r:id="rId6"/>
    <p:sldId id="260" r:id="rId7"/>
    <p:sldId id="263" r:id="rId8"/>
    <p:sldId id="268" r:id="rId9"/>
    <p:sldId id="267" r:id="rId10"/>
    <p:sldId id="266" r:id="rId11"/>
    <p:sldId id="265" r:id="rId12"/>
    <p:sldId id="269" r:id="rId13"/>
    <p:sldId id="270" r:id="rId14"/>
    <p:sldId id="271" r:id="rId15"/>
    <p:sldId id="272" r:id="rId16"/>
    <p:sldId id="276" r:id="rId17"/>
    <p:sldId id="278" r:id="rId18"/>
    <p:sldId id="277" r:id="rId19"/>
    <p:sldId id="275" r:id="rId20"/>
    <p:sldId id="26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FFFF"/>
    <a:srgbClr val="FFFF00"/>
    <a:srgbClr val="F7F226"/>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1400" autoAdjust="0"/>
  </p:normalViewPr>
  <p:slideViewPr>
    <p:cSldViewPr>
      <p:cViewPr>
        <p:scale>
          <a:sx n="90" d="100"/>
          <a:sy n="90" d="100"/>
        </p:scale>
        <p:origin x="-702" y="-4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7414BB-C7C7-42D9-B2CF-CCE349CE5ACC}" type="datetimeFigureOut">
              <a:rPr lang="en-US" smtClean="0"/>
              <a:pPr/>
              <a:t>8/10/2013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62545B-B207-42DC-8D29-A3E65578FD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KIM’S COMMENTS</a:t>
            </a:r>
          </a:p>
          <a:p>
            <a:pPr lvl="1"/>
            <a:endParaRPr lang="en-US" dirty="0" smtClean="0"/>
          </a:p>
          <a:p>
            <a:pPr lvl="1"/>
            <a:r>
              <a:rPr lang="en-US" dirty="0" smtClean="0"/>
              <a:t>Revised</a:t>
            </a:r>
            <a:r>
              <a:rPr lang="en-US" baseline="0" dirty="0" smtClean="0"/>
              <a:t> pix but kept the same person to reflect intensity, they are serious, and diverse</a:t>
            </a:r>
          </a:p>
          <a:p>
            <a:pPr lvl="1"/>
            <a:endParaRPr lang="en-US" baseline="0" dirty="0" smtClean="0"/>
          </a:p>
          <a:p>
            <a:pPr lvl="1"/>
            <a:r>
              <a:rPr lang="en-US" baseline="0" dirty="0" smtClean="0"/>
              <a:t>We bring the old dogs up to speed – our sweet spot – we understand how to get into your WIIFM</a:t>
            </a:r>
          </a:p>
          <a:p>
            <a:pPr lvl="1"/>
            <a:endParaRPr lang="en-US" baseline="0" dirty="0" smtClean="0"/>
          </a:p>
          <a:p>
            <a:pPr lvl="1"/>
            <a:r>
              <a:rPr lang="en-US" baseline="0" dirty="0" smtClean="0"/>
              <a:t>Brain technology – the neuroscience of leadership… SEI recognizes that data is just a part not the whole…</a:t>
            </a:r>
          </a:p>
          <a:p>
            <a:endParaRPr lang="en-US" baseline="0" dirty="0" smtClean="0"/>
          </a:p>
          <a:p>
            <a:r>
              <a:rPr lang="en-US" dirty="0" smtClean="0"/>
              <a:t>DISCUSSION TOPICS</a:t>
            </a:r>
          </a:p>
          <a:p>
            <a:endParaRPr lang="en-US" dirty="0" smtClean="0"/>
          </a:p>
          <a:p>
            <a:pPr lvl="1"/>
            <a:r>
              <a:rPr lang="en-US" dirty="0" smtClean="0"/>
              <a:t>Social media big data is the</a:t>
            </a:r>
            <a:r>
              <a:rPr lang="en-US" baseline="0" dirty="0" smtClean="0"/>
              <a:t> BIG IT! There is already serious weariness, both operationally and financially, in dealing with SM data… that’s where we come in.</a:t>
            </a:r>
            <a:endParaRPr lang="en-US" dirty="0" smtClean="0"/>
          </a:p>
          <a:p>
            <a:pPr lvl="1"/>
            <a:endParaRPr lang="en-US" dirty="0" smtClean="0"/>
          </a:p>
          <a:p>
            <a:pPr lvl="1"/>
            <a:r>
              <a:rPr lang="en-US" dirty="0" smtClean="0"/>
              <a:t>Even if</a:t>
            </a:r>
            <a:r>
              <a:rPr lang="en-US" baseline="0" dirty="0" smtClean="0"/>
              <a:t> you have had success with the data management part… how much success have you had with your teams actually using it optimally?</a:t>
            </a:r>
          </a:p>
          <a:p>
            <a:pPr lvl="1"/>
            <a:endParaRPr lang="en-US" baseline="0" dirty="0" smtClean="0"/>
          </a:p>
          <a:p>
            <a:pPr lvl="1"/>
            <a:r>
              <a:rPr lang="en-US" dirty="0" smtClean="0"/>
              <a:t>We’re way out in front of the social media data management and implementation pack…</a:t>
            </a:r>
          </a:p>
          <a:p>
            <a:pPr lvl="1"/>
            <a:endParaRPr lang="en-US" dirty="0" smtClean="0"/>
          </a:p>
          <a:p>
            <a:pPr lvl="1"/>
            <a:r>
              <a:rPr lang="en-US" dirty="0" smtClean="0"/>
              <a:t>Our system reduces the social media management fatigue all organizations are suffering from…</a:t>
            </a:r>
          </a:p>
          <a:p>
            <a:pPr lvl="1"/>
            <a:endParaRPr lang="en-US" dirty="0" smtClean="0"/>
          </a:p>
          <a:p>
            <a:pPr lvl="1"/>
            <a:r>
              <a:rPr lang="en-US" dirty="0" smtClean="0"/>
              <a:t>We solve complex problems – social media data management is complex – and make the problems into assets</a:t>
            </a:r>
          </a:p>
          <a:p>
            <a:pPr lvl="1"/>
            <a:endParaRPr lang="en-US" dirty="0" smtClean="0"/>
          </a:p>
          <a:p>
            <a:pPr lvl="1"/>
            <a:r>
              <a:rPr lang="en-US" dirty="0" smtClean="0"/>
              <a:t>SEI is about people, technology and process</a:t>
            </a:r>
            <a:r>
              <a:rPr lang="en-US" baseline="0" dirty="0" smtClean="0"/>
              <a:t> – Making the three into the best value for business is our specialty</a:t>
            </a:r>
          </a:p>
          <a:p>
            <a:pPr lvl="1"/>
            <a:endParaRPr lang="en-US" baseline="0" dirty="0" smtClean="0"/>
          </a:p>
          <a:p>
            <a:pPr lvl="1"/>
            <a:r>
              <a:rPr lang="en-US" baseline="0" dirty="0" smtClean="0"/>
              <a:t>SEI is designed to snap to the grid of business’ strategic objectives</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algn="l"/>
            <a:r>
              <a:rPr lang="en-US" sz="2400" dirty="0" smtClean="0"/>
              <a:t>KIM COMMENTS</a:t>
            </a:r>
          </a:p>
          <a:p>
            <a:pPr lvl="0" algn="l"/>
            <a:endParaRPr lang="en-US" sz="2400" dirty="0" smtClean="0"/>
          </a:p>
          <a:p>
            <a:pPr lvl="1" algn="l"/>
            <a:r>
              <a:rPr lang="en-US" sz="2400" dirty="0" smtClean="0"/>
              <a:t>Pronunciation serves two purposes: establishes the term perceptually as something you’d find in </a:t>
            </a:r>
            <a:r>
              <a:rPr lang="en-US" sz="2400" dirty="0" err="1" smtClean="0"/>
              <a:t>Websters</a:t>
            </a:r>
            <a:r>
              <a:rPr lang="en-US" sz="2400" dirty="0" smtClean="0"/>
              <a:t>, and indicates that what follows is a definition.</a:t>
            </a:r>
          </a:p>
          <a:p>
            <a:pPr lvl="1" algn="l"/>
            <a:endParaRPr lang="en-US" sz="240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Science of communication: That’s the big differentiator – maybe another term in place of science – but the bottom line is that we’re talking about using lexicons to multi-level profile social media users demographics. So we all need to discuss what we call the “widget”… The way we’re filtering the data is our widget/shiny object.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Science of communication relates to the new language being created every day by social media users, and the lexicons long established for specific purposes, industries, etc.</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It’s the people who make big data work for you, not the data itself…</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PEOPLE + TECHNOLOGY = DATA + FILTERED = INTELLIGENCE that PEOPLE use</a:t>
            </a:r>
            <a:r>
              <a:rPr lang="en-US" sz="2400" baseline="0" dirty="0" smtClean="0"/>
              <a:t> to improve</a:t>
            </a:r>
            <a:r>
              <a:rPr lang="en-US" sz="2400" dirty="0" smtClean="0"/>
              <a:t> PROCESS  = VALUE… we are emphasizing this repeatedly</a:t>
            </a:r>
            <a:r>
              <a:rPr lang="en-US" sz="2400" baseline="0" dirty="0" smtClean="0"/>
              <a:t> throughout this presentation</a:t>
            </a:r>
            <a:endParaRPr lang="en-US" sz="240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smtClean="0"/>
          </a:p>
          <a:p>
            <a:pPr lvl="1" algn="l"/>
            <a:endParaRPr lang="en-US" sz="2400" dirty="0" smtClean="0"/>
          </a:p>
          <a:p>
            <a:pPr lvl="0" algn="l"/>
            <a:endParaRPr lang="en-US" sz="2400" dirty="0" smtClean="0"/>
          </a:p>
          <a:p>
            <a:pPr lvl="0" algn="l"/>
            <a:r>
              <a:rPr lang="en-US" sz="2400" dirty="0" smtClean="0"/>
              <a:t>DISCUSSION TOPICS: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What does your organization know about/do about leveraging social media?</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smtClean="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If we said SEI to you, what would you think it represented?</a:t>
            </a:r>
          </a:p>
          <a:p>
            <a:pPr lvl="1" algn="l"/>
            <a:endParaRPr lang="en-US" sz="2800" dirty="0" smtClean="0"/>
          </a:p>
          <a:p>
            <a:pPr lvl="1" algn="l"/>
            <a:r>
              <a:rPr lang="en-US" sz="2800" dirty="0" smtClean="0"/>
              <a:t>What are the frustrations/confusions/fears you have around leveraging social media?</a:t>
            </a:r>
          </a:p>
          <a:p>
            <a:pPr lvl="1" algn="l"/>
            <a:endParaRPr lang="en-US" sz="2800" dirty="0" smtClean="0"/>
          </a:p>
          <a:p>
            <a:pPr lvl="1" algn="l"/>
            <a:r>
              <a:rPr lang="en-US" sz="2800" dirty="0" smtClean="0"/>
              <a:t>SEI is possible because of current, existing and developing technologies.</a:t>
            </a:r>
          </a:p>
          <a:p>
            <a:pPr lvl="1" algn="l"/>
            <a:endParaRPr lang="en-US" sz="2800" dirty="0" smtClean="0"/>
          </a:p>
          <a:p>
            <a:pPr lvl="1" algn="l"/>
            <a:r>
              <a:rPr lang="en-US" sz="2800" dirty="0" smtClean="0"/>
              <a:t>Nobody is doing MetaOps SEI except MetaOps, but everyone is doing something to tap the power of social media data.</a:t>
            </a:r>
          </a:p>
          <a:p>
            <a:pPr lvl="1" algn="l"/>
            <a:endParaRPr lang="en-US" sz="2800" dirty="0" smtClean="0"/>
          </a:p>
          <a:p>
            <a:pPr lvl="1" algn="l"/>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KIM’S NOTES:</a:t>
            </a:r>
          </a:p>
          <a:p>
            <a:endParaRPr lang="en-US" dirty="0" smtClean="0"/>
          </a:p>
          <a:p>
            <a:pPr lvl="1"/>
            <a:r>
              <a:rPr lang="en-US" dirty="0" smtClean="0"/>
              <a:t>The way people present their ideas in SM types</a:t>
            </a:r>
            <a:r>
              <a:rPr lang="en-US" baseline="0" dirty="0" smtClean="0"/>
              <a:t> them demographically. See AARP article (we’ll get the study if we can)</a:t>
            </a:r>
          </a:p>
          <a:p>
            <a:pPr lvl="1"/>
            <a:endParaRPr lang="en-US" baseline="0" dirty="0" smtClean="0"/>
          </a:p>
          <a:p>
            <a:pPr lvl="1"/>
            <a:r>
              <a:rPr lang="en-US" baseline="0" dirty="0" smtClean="0"/>
              <a:t>Left graphic is the colors of language, conversations, everything going every which way…</a:t>
            </a:r>
          </a:p>
          <a:p>
            <a:pPr lvl="1"/>
            <a:endParaRPr lang="en-US" baseline="0" dirty="0" smtClean="0"/>
          </a:p>
          <a:p>
            <a:pPr lvl="1"/>
            <a:r>
              <a:rPr lang="en-US" baseline="0" dirty="0" smtClean="0"/>
              <a:t>The right graphic is the hard data filtered out and get us ON TARGET…</a:t>
            </a:r>
          </a:p>
          <a:p>
            <a:endParaRPr lang="en-US" baseline="0" dirty="0" smtClean="0"/>
          </a:p>
          <a:p>
            <a:r>
              <a:rPr lang="en-US" dirty="0" smtClean="0"/>
              <a:t>DISCUSSION ITEMS:</a:t>
            </a:r>
          </a:p>
          <a:p>
            <a:pPr lvl="1"/>
            <a:endParaRPr lang="en-US" sz="1200" dirty="0" smtClean="0"/>
          </a:p>
          <a:p>
            <a:pPr lvl="0"/>
            <a:r>
              <a:rPr lang="en-US" sz="1200" dirty="0" smtClean="0"/>
              <a:t>Discuss how never before has there been conversation between so many so much of the time, and two-way discussion/influencer conversation</a:t>
            </a:r>
          </a:p>
          <a:p>
            <a:pPr lvl="1"/>
            <a:endParaRPr lang="en-US" sz="1200" dirty="0" smtClean="0"/>
          </a:p>
          <a:p>
            <a:r>
              <a:rPr lang="en-US" dirty="0" smtClean="0"/>
              <a:t>Social media networks have become an integral part of how people live and work</a:t>
            </a:r>
          </a:p>
          <a:p>
            <a:pPr lvl="1"/>
            <a:r>
              <a:rPr lang="en-US" dirty="0" smtClean="0"/>
              <a:t>Connected to the network 24/7</a:t>
            </a:r>
            <a:r>
              <a:rPr lang="en-US" baseline="0" dirty="0" smtClean="0"/>
              <a:t> and </a:t>
            </a:r>
            <a:r>
              <a:rPr lang="en-US" dirty="0" smtClean="0"/>
              <a:t>Mobile devices are always within reach</a:t>
            </a:r>
          </a:p>
          <a:p>
            <a:pPr lvl="1"/>
            <a:r>
              <a:rPr lang="en-US" dirty="0" smtClean="0"/>
              <a:t>New definition of friends, followers,</a:t>
            </a:r>
            <a:r>
              <a:rPr lang="en-US" baseline="0" dirty="0" smtClean="0"/>
              <a:t> influencers, two-way conversation… </a:t>
            </a:r>
          </a:p>
          <a:p>
            <a:pPr lvl="1"/>
            <a:r>
              <a:rPr lang="en-US" baseline="0" dirty="0" smtClean="0">
                <a:solidFill>
                  <a:schemeClr val="tx1">
                    <a:lumMod val="65000"/>
                    <a:lumOff val="35000"/>
                  </a:schemeClr>
                </a:solidFill>
              </a:rPr>
              <a:t>Discuss what this means in regards to quantity and quality of data</a:t>
            </a:r>
          </a:p>
          <a:p>
            <a:pPr lvl="1"/>
            <a:r>
              <a:rPr lang="en-US" baseline="0" dirty="0" smtClean="0">
                <a:solidFill>
                  <a:schemeClr val="tx1">
                    <a:lumMod val="65000"/>
                    <a:lumOff val="35000"/>
                  </a:schemeClr>
                </a:solidFill>
              </a:rPr>
              <a:t>And picking out and properly using the relevant data</a:t>
            </a:r>
          </a:p>
          <a:p>
            <a:pPr lvl="1"/>
            <a:r>
              <a:rPr lang="en-US" baseline="0" dirty="0" smtClean="0">
                <a:solidFill>
                  <a:schemeClr val="tx1">
                    <a:lumMod val="65000"/>
                    <a:lumOff val="35000"/>
                  </a:schemeClr>
                </a:solidFill>
              </a:rPr>
              <a:t>Discuss relevant elements of social media</a:t>
            </a:r>
            <a:endParaRPr lang="en-US" dirty="0" smtClean="0">
              <a:solidFill>
                <a:schemeClr val="tx1">
                  <a:lumMod val="65000"/>
                  <a:lumOff val="35000"/>
                </a:schemeClr>
              </a:solidFill>
            </a:endParaRPr>
          </a:p>
          <a:p>
            <a:pPr lvl="1"/>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If you’re in business, ignore the power of “social” at your own risk</a:t>
            </a:r>
          </a:p>
          <a:p>
            <a:pPr lvl="0"/>
            <a:endParaRPr lang="en-US" sz="1200" dirty="0" smtClean="0"/>
          </a:p>
          <a:p>
            <a:pPr lvl="0"/>
            <a:r>
              <a:rPr lang="en-US" sz="1200" dirty="0" smtClean="0"/>
              <a:t>Everyone uses Social Media…</a:t>
            </a:r>
          </a:p>
          <a:p>
            <a:pPr lvl="1"/>
            <a:r>
              <a:rPr lang="en-US" sz="1200" dirty="0" smtClean="0"/>
              <a:t>Facebook</a:t>
            </a:r>
          </a:p>
          <a:p>
            <a:pPr lvl="1"/>
            <a:r>
              <a:rPr lang="en-US" sz="1200" dirty="0" smtClean="0"/>
              <a:t>Twitter</a:t>
            </a:r>
          </a:p>
          <a:p>
            <a:pPr lvl="1"/>
            <a:r>
              <a:rPr lang="en-US" sz="1200" dirty="0" smtClean="0"/>
              <a:t>LinkedIn</a:t>
            </a:r>
          </a:p>
          <a:p>
            <a:pPr lvl="1"/>
            <a:r>
              <a:rPr lang="en-US" sz="1200" dirty="0" err="1" smtClean="0"/>
              <a:t>Youtube</a:t>
            </a:r>
            <a:endParaRPr lang="en-US" sz="1200" dirty="0" smtClean="0"/>
          </a:p>
          <a:p>
            <a:pPr lvl="1"/>
            <a:r>
              <a:rPr lang="en-US" sz="1200" dirty="0" smtClean="0"/>
              <a:t>Blogs</a:t>
            </a:r>
          </a:p>
          <a:p>
            <a:pPr lvl="1"/>
            <a:r>
              <a:rPr lang="en-US" sz="1200" dirty="0" smtClean="0"/>
              <a:t>Mobile</a:t>
            </a:r>
          </a:p>
          <a:p>
            <a:pPr lvl="1"/>
            <a:r>
              <a:rPr lang="en-US" sz="1200" dirty="0" smtClean="0"/>
              <a:t>Bulletin Boards</a:t>
            </a:r>
          </a:p>
          <a:p>
            <a:pPr lvl="1"/>
            <a:r>
              <a:rPr lang="en-US" sz="1200" dirty="0" smtClean="0"/>
              <a:t>Reviews, comments</a:t>
            </a:r>
          </a:p>
          <a:p>
            <a:pPr lvl="1"/>
            <a:r>
              <a:rPr lang="en-US" sz="1200" dirty="0" smtClean="0"/>
              <a:t>And the list grows every day…</a:t>
            </a:r>
          </a:p>
          <a:p>
            <a:pPr lvl="0"/>
            <a:endParaRPr lang="en-US" sz="1200" dirty="0" smtClean="0"/>
          </a:p>
          <a:p>
            <a:pPr lvl="0"/>
            <a:r>
              <a:rPr lang="en-US" sz="1200" dirty="0" smtClean="0"/>
              <a:t>Scale of 1 to 10, 10=high, how important are social media and intelligence to your organization?</a:t>
            </a:r>
          </a:p>
          <a:p>
            <a:pPr lvl="0"/>
            <a:r>
              <a:rPr lang="en-US" sz="1200" dirty="0" smtClean="0"/>
              <a:t>How would you characterize ‘success’ if you used social media intelligence data in your business?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KIM’S NOTES:</a:t>
            </a:r>
          </a:p>
          <a:p>
            <a:endParaRPr lang="en-US" dirty="0" smtClean="0"/>
          </a:p>
          <a:p>
            <a:pPr lvl="1"/>
            <a:r>
              <a:rPr lang="en-US" dirty="0" smtClean="0"/>
              <a:t>Data looks different if it’s B2C from B2B… we gather, filter, target and use it the same way… same process just different lexicons determine whether the conversations</a:t>
            </a:r>
            <a:r>
              <a:rPr lang="en-US" baseline="0" dirty="0" smtClean="0"/>
              <a:t> are social or professional.</a:t>
            </a:r>
            <a:endParaRPr lang="en-US" dirty="0" smtClean="0"/>
          </a:p>
          <a:p>
            <a:endParaRPr lang="en-US" dirty="0" smtClean="0"/>
          </a:p>
          <a:p>
            <a:r>
              <a:rPr lang="en-US" dirty="0" smtClean="0"/>
              <a:t>DISCUSSION POINTS</a:t>
            </a:r>
          </a:p>
          <a:p>
            <a:endParaRPr lang="en-US" dirty="0" smtClean="0"/>
          </a:p>
          <a:p>
            <a:r>
              <a:rPr lang="en-US" dirty="0" smtClean="0"/>
              <a:t>How B2C social intelligence differs from B2B</a:t>
            </a:r>
          </a:p>
          <a:p>
            <a:pPr lvl="1"/>
            <a:r>
              <a:rPr lang="en-US" dirty="0" smtClean="0"/>
              <a:t>Uses different lexicons, i.e. urban slang</a:t>
            </a:r>
          </a:p>
          <a:p>
            <a:pPr lvl="1"/>
            <a:r>
              <a:rPr lang="en-US" dirty="0" smtClean="0"/>
              <a:t>Is emotion based</a:t>
            </a:r>
          </a:p>
          <a:p>
            <a:pPr lvl="1"/>
            <a:r>
              <a:rPr lang="en-US" dirty="0" smtClean="0"/>
              <a:t>Reflects unfiltered opinion</a:t>
            </a:r>
          </a:p>
          <a:p>
            <a:pPr lvl="1"/>
            <a:r>
              <a:rPr lang="en-US" dirty="0" smtClean="0"/>
              <a:t>Is in-the-moment/candid</a:t>
            </a:r>
          </a:p>
          <a:p>
            <a:pPr lvl="1"/>
            <a:r>
              <a:rPr lang="en-US" dirty="0" smtClean="0"/>
              <a:t>Is likely to be summarized/straight</a:t>
            </a:r>
            <a:r>
              <a:rPr lang="en-US" baseline="0" dirty="0" smtClean="0"/>
              <a:t> to the meat of the issue</a:t>
            </a:r>
          </a:p>
          <a:p>
            <a:pPr lvl="1"/>
            <a:r>
              <a:rPr lang="en-US" baseline="0" dirty="0" smtClean="0"/>
              <a:t>Etc.</a:t>
            </a:r>
          </a:p>
          <a:p>
            <a:pPr lvl="1"/>
            <a:endParaRPr lang="en-US" baseline="0" dirty="0" smtClean="0"/>
          </a:p>
          <a:p>
            <a:pPr lvl="0"/>
            <a:r>
              <a:rPr lang="en-US" baseline="0" dirty="0" smtClean="0"/>
              <a:t>This type of data helps a company talk the talk and walk the walk of their customer</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DISCUSSION TOPICS</a:t>
            </a:r>
          </a:p>
          <a:p>
            <a:endParaRPr lang="en-US" dirty="0" smtClean="0"/>
          </a:p>
          <a:p>
            <a:r>
              <a:rPr lang="en-US" dirty="0" smtClean="0"/>
              <a:t>This type of data comes</a:t>
            </a:r>
            <a:r>
              <a:rPr lang="en-US" baseline="0" dirty="0" smtClean="0"/>
              <a:t> from social media users who you would like to have on your payroll. Free quality, maybe industry specific intellectual labor.</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DISCUSSION TOPICS</a:t>
            </a:r>
          </a:p>
          <a:p>
            <a:endParaRPr lang="en-US" dirty="0" smtClean="0"/>
          </a:p>
          <a:p>
            <a:r>
              <a:rPr lang="en-US" dirty="0" smtClean="0"/>
              <a:t>What does the dialogue mean? What does the data mean?</a:t>
            </a:r>
          </a:p>
          <a:p>
            <a:r>
              <a:rPr lang="en-US" dirty="0" smtClean="0"/>
              <a:t>Who is saying what?</a:t>
            </a:r>
          </a:p>
          <a:p>
            <a:r>
              <a:rPr lang="en-US" dirty="0" smtClean="0"/>
              <a:t>What do we say back?</a:t>
            </a:r>
          </a:p>
          <a:p>
            <a:endParaRPr lang="en-US" dirty="0" smtClean="0"/>
          </a:p>
          <a:p>
            <a:r>
              <a:rPr lang="en-US" dirty="0" smtClean="0"/>
              <a:t>What would it be worth…</a:t>
            </a:r>
          </a:p>
          <a:p>
            <a:pPr lvl="1"/>
            <a:r>
              <a:rPr lang="en-US" sz="1200" dirty="0" smtClean="0">
                <a:latin typeface="Arial"/>
              </a:rPr>
              <a:t>To quickly and effectively resolve a customer complaint before he tells the world?</a:t>
            </a:r>
          </a:p>
          <a:p>
            <a:pPr lvl="1"/>
            <a:r>
              <a:rPr lang="en-US" sz="1200" dirty="0" smtClean="0"/>
              <a:t>To know what is happening when it is happening?</a:t>
            </a:r>
          </a:p>
          <a:p>
            <a:pPr lvl="1"/>
            <a:r>
              <a:rPr lang="en-US" sz="1200" dirty="0" smtClean="0">
                <a:latin typeface="Arial"/>
              </a:rPr>
              <a:t>To actively engage in the online conversation when and where it is happening?</a:t>
            </a:r>
          </a:p>
          <a:p>
            <a:pPr lvl="1"/>
            <a:r>
              <a:rPr lang="en-US" sz="1200" dirty="0" smtClean="0">
                <a:latin typeface="Arial"/>
              </a:rPr>
              <a:t>To be able to head off potential customer issues?</a:t>
            </a:r>
          </a:p>
          <a:p>
            <a:pPr lvl="1"/>
            <a:r>
              <a:rPr lang="en-US" sz="1200" dirty="0" smtClean="0">
                <a:latin typeface="Arial"/>
              </a:rPr>
              <a:t>To solve an internal problem before it affects many other customers?</a:t>
            </a:r>
          </a:p>
          <a:p>
            <a:pPr lvl="1"/>
            <a:r>
              <a:rPr lang="en-US" sz="1200" dirty="0" smtClean="0">
                <a:latin typeface="Arial"/>
              </a:rPr>
              <a:t>To identify unmet needs and wants?</a:t>
            </a:r>
          </a:p>
          <a:p>
            <a:endParaRPr lang="en-US" dirty="0" smtClean="0"/>
          </a:p>
          <a:p>
            <a:r>
              <a:rPr lang="en-US" dirty="0" smtClean="0"/>
              <a:t>What’s the impact</a:t>
            </a:r>
            <a:r>
              <a:rPr lang="en-US" baseline="0" dirty="0" smtClean="0"/>
              <a:t> of a customer complaint in today’s social media?</a:t>
            </a:r>
          </a:p>
          <a:p>
            <a:pPr lvl="1"/>
            <a:r>
              <a:rPr lang="en-US" sz="2000" dirty="0" smtClean="0">
                <a:latin typeface="Arial"/>
              </a:rPr>
              <a:t>A “bad” experience can quickly get out of hand…</a:t>
            </a:r>
          </a:p>
          <a:p>
            <a:pPr lvl="1"/>
            <a:r>
              <a:rPr lang="en-US" sz="2000" dirty="0" smtClean="0">
                <a:latin typeface="Arial"/>
              </a:rPr>
              <a:t>Customer complains on Facebook, Twitter, Google + or Yelp</a:t>
            </a:r>
          </a:p>
          <a:p>
            <a:pPr lvl="1"/>
            <a:r>
              <a:rPr lang="en-US" sz="2000" dirty="0" smtClean="0">
                <a:latin typeface="Arial"/>
              </a:rPr>
              <a:t>"Friends" immediately chime into the public conversation with their own complaints about the company</a:t>
            </a:r>
          </a:p>
          <a:p>
            <a:pPr lvl="3"/>
            <a:r>
              <a:rPr lang="en-US" sz="1800" dirty="0" smtClean="0">
                <a:latin typeface="Arial"/>
              </a:rPr>
              <a:t>Negative PR goes "Viral"</a:t>
            </a:r>
          </a:p>
          <a:p>
            <a:pPr lvl="3"/>
            <a:r>
              <a:rPr lang="en-US" sz="1800" dirty="0" smtClean="0">
                <a:latin typeface="Arial"/>
              </a:rPr>
              <a:t>Competitors join into the conversation...</a:t>
            </a:r>
          </a:p>
          <a:p>
            <a:pPr lvl="3"/>
            <a:r>
              <a:rPr lang="en-US" sz="1800" dirty="0" smtClean="0">
                <a:latin typeface="Arial"/>
              </a:rPr>
              <a:t>Weeks later someone at the company finally acknowledges the complaint</a:t>
            </a:r>
          </a:p>
          <a:p>
            <a:pPr lvl="3"/>
            <a:r>
              <a:rPr lang="en-US" sz="1800" dirty="0" smtClean="0">
                <a:latin typeface="Arial"/>
              </a:rPr>
              <a:t>The damage is done</a:t>
            </a:r>
          </a:p>
          <a:p>
            <a:pPr lvl="3"/>
            <a:r>
              <a:rPr lang="en-US" sz="1800" dirty="0" smtClean="0">
                <a:latin typeface="Arial"/>
              </a:rPr>
              <a:t>PR and Marketing go into "damage control" or "crisis management" mode</a:t>
            </a:r>
          </a:p>
          <a:p>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DISCUSSION TOPICS</a:t>
            </a:r>
          </a:p>
          <a:p>
            <a:endParaRPr lang="en-US" dirty="0" smtClean="0"/>
          </a:p>
          <a:p>
            <a:r>
              <a:rPr lang="en-US" dirty="0" smtClean="0"/>
              <a:t>Now you have your organization’s finger on the pulse of social media data… What does that mean</a:t>
            </a:r>
            <a:r>
              <a:rPr lang="en-US" baseline="0" dirty="0" smtClean="0"/>
              <a:t> to you?</a:t>
            </a:r>
            <a:endParaRPr lang="en-US" dirty="0" smtClean="0"/>
          </a:p>
          <a:p>
            <a:endParaRPr lang="en-US" dirty="0" smtClean="0"/>
          </a:p>
          <a:p>
            <a:r>
              <a:rPr lang="en-US" sz="1800" dirty="0" smtClean="0">
                <a:latin typeface="Arial"/>
                <a:ea typeface="+mn-ea"/>
                <a:cs typeface="+mn-cs"/>
              </a:rPr>
              <a:t>You can monitor online reputation leads to early identification of issue</a:t>
            </a:r>
          </a:p>
          <a:p>
            <a:pPr lvl="1"/>
            <a:r>
              <a:rPr lang="en-US" sz="1800" dirty="0" smtClean="0">
                <a:latin typeface="Arial"/>
                <a:ea typeface="+mn-ea"/>
                <a:cs typeface="+mn-cs"/>
              </a:rPr>
              <a:t>Company employee responds to customer directly on the same social platform used to post a complaint </a:t>
            </a:r>
          </a:p>
          <a:p>
            <a:pPr lvl="1"/>
            <a:r>
              <a:rPr lang="en-US" sz="1800" dirty="0" smtClean="0">
                <a:latin typeface="Arial"/>
                <a:ea typeface="+mn-ea"/>
                <a:cs typeface="+mn-cs"/>
              </a:rPr>
              <a:t>Immediate response aimed at communication and resolution</a:t>
            </a:r>
          </a:p>
          <a:p>
            <a:pPr lvl="1"/>
            <a:r>
              <a:rPr lang="en-US" sz="1800" dirty="0" smtClean="0">
                <a:latin typeface="Arial"/>
                <a:ea typeface="+mn-ea"/>
                <a:cs typeface="+mn-cs"/>
              </a:rPr>
              <a:t>Quick response enhances reputation of company</a:t>
            </a:r>
          </a:p>
          <a:p>
            <a:pPr lvl="1"/>
            <a:r>
              <a:rPr lang="en-US" sz="1800" dirty="0" smtClean="0">
                <a:latin typeface="Arial"/>
                <a:ea typeface="+mn-ea"/>
                <a:cs typeface="+mn-cs"/>
              </a:rPr>
              <a:t>Positive PR goes viral</a:t>
            </a:r>
          </a:p>
          <a:p>
            <a:r>
              <a:rPr lang="en-US" sz="1800" dirty="0" smtClean="0">
                <a:latin typeface="Arial"/>
                <a:ea typeface="+mn-ea"/>
                <a:cs typeface="+mn-cs"/>
              </a:rPr>
              <a:t>Behind the scenes…</a:t>
            </a:r>
          </a:p>
          <a:p>
            <a:pPr lvl="1"/>
            <a:r>
              <a:rPr lang="en-US" sz="1800" dirty="0" smtClean="0">
                <a:latin typeface="Arial"/>
                <a:ea typeface="+mn-ea"/>
                <a:cs typeface="+mn-cs"/>
              </a:rPr>
              <a:t>The responding employee leverages the internal online knowledge base and internal network to enlist support from his peers in resolving the issue</a:t>
            </a:r>
          </a:p>
          <a:p>
            <a:pPr lvl="1"/>
            <a:r>
              <a:rPr lang="en-US" sz="1800" dirty="0" smtClean="0">
                <a:latin typeface="Arial"/>
                <a:ea typeface="+mn-ea"/>
                <a:cs typeface="+mn-cs"/>
              </a:rPr>
              <a:t>Functional areas and process managers are notified of the issue</a:t>
            </a:r>
          </a:p>
          <a:p>
            <a:pPr lvl="1"/>
            <a:r>
              <a:rPr lang="en-US" sz="1800" dirty="0" smtClean="0">
                <a:latin typeface="Arial"/>
                <a:ea typeface="+mn-ea"/>
                <a:cs typeface="+mn-cs"/>
              </a:rPr>
              <a:t>Trends are identified</a:t>
            </a:r>
          </a:p>
          <a:p>
            <a:pPr lvl="1"/>
            <a:r>
              <a:rPr lang="en-US" sz="1800" dirty="0" smtClean="0">
                <a:latin typeface="Arial"/>
                <a:ea typeface="+mn-ea"/>
                <a:cs typeface="+mn-cs"/>
              </a:rPr>
              <a:t>Problem is resolved in Manufacturing, eliminating future complaint</a:t>
            </a:r>
          </a:p>
          <a:p>
            <a:pPr lvl="1"/>
            <a:r>
              <a:rPr lang="en-US" sz="1800" dirty="0" smtClean="0">
                <a:latin typeface="Arial"/>
                <a:ea typeface="+mn-ea"/>
                <a:cs typeface="+mn-cs"/>
              </a:rPr>
              <a:t>Provide critical information for process improvement tracking</a:t>
            </a:r>
          </a:p>
          <a:p>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DISCUSSION TOPICS</a:t>
            </a:r>
          </a:p>
          <a:p>
            <a:endParaRPr lang="en-US" dirty="0" smtClean="0"/>
          </a:p>
          <a:p>
            <a:r>
              <a:rPr lang="en-US" dirty="0" smtClean="0"/>
              <a:t>If folks freak out about Big Brother, they aren’t going to be our customers because they’ll feel that using the data is unethical… this is a good time to find out!</a:t>
            </a:r>
          </a:p>
          <a:p>
            <a:endParaRPr lang="en-US" dirty="0" smtClean="0"/>
          </a:p>
          <a:p>
            <a:r>
              <a:rPr lang="en-US" dirty="0" smtClean="0"/>
              <a:t>All your stakeholders benefit because SEI adds value that positively</a:t>
            </a:r>
            <a:r>
              <a:rPr lang="en-US" baseline="0" dirty="0" smtClean="0"/>
              <a:t> impacts your customers, your clients, your team… you&gt;</a:t>
            </a:r>
            <a:endParaRPr lang="en-US" dirty="0" smtClean="0"/>
          </a:p>
          <a:p>
            <a:endParaRPr lang="en-US" dirty="0" smtClean="0"/>
          </a:p>
          <a:p>
            <a:r>
              <a:rPr lang="en-US" dirty="0" smtClean="0"/>
              <a:t>SOCIAL ENTERPRISE INTELLIGENCE…</a:t>
            </a:r>
          </a:p>
          <a:p>
            <a:pPr lvl="1"/>
            <a:r>
              <a:rPr lang="en-US" sz="1200" dirty="0" smtClean="0"/>
              <a:t>Aligns with business objectives and supports achieving tangible business results</a:t>
            </a:r>
          </a:p>
          <a:p>
            <a:pPr lvl="1"/>
            <a:r>
              <a:rPr lang="en-US" sz="1200" dirty="0" smtClean="0"/>
              <a:t>Uses the tools, technologies and processes of social media, social networks and social business</a:t>
            </a:r>
          </a:p>
          <a:p>
            <a:pPr lvl="1"/>
            <a:r>
              <a:rPr lang="en-US" sz="1200" dirty="0" smtClean="0"/>
              <a:t>Cuts across multiple business functions and processes</a:t>
            </a:r>
          </a:p>
          <a:p>
            <a:pPr lvl="1"/>
            <a:r>
              <a:rPr lang="en-US" sz="1200" dirty="0" smtClean="0"/>
              <a:t>Improves and accelerates your ability to “go deeper, faster” by using automated tools, analytics and communications</a:t>
            </a:r>
          </a:p>
          <a:p>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KIM’S NOTES:</a:t>
            </a:r>
          </a:p>
          <a:p>
            <a:endParaRPr lang="en-US" dirty="0" smtClean="0"/>
          </a:p>
          <a:p>
            <a:r>
              <a:rPr lang="en-US" dirty="0" smtClean="0"/>
              <a:t>This is the raw DATA phase…</a:t>
            </a:r>
          </a:p>
          <a:p>
            <a:endParaRPr lang="en-US" dirty="0" smtClean="0"/>
          </a:p>
          <a:p>
            <a:r>
              <a:rPr lang="en-US" dirty="0" smtClean="0"/>
              <a:t>DISCUSSION TOPICS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They are talking, the technology is listening, you can hear them now…</a:t>
            </a:r>
          </a:p>
          <a:p>
            <a:endParaRPr lang="en-US" dirty="0" smtClean="0"/>
          </a:p>
          <a:p>
            <a:r>
              <a:rPr lang="en-US" dirty="0" smtClean="0"/>
              <a:t>At the very least, data is available through social media platform developer interfaces;</a:t>
            </a:r>
            <a:r>
              <a:rPr lang="en-US" baseline="0" dirty="0" smtClean="0"/>
              <a:t> many platforms have sophisticated data retrieval systems.</a:t>
            </a:r>
          </a:p>
          <a:p>
            <a:endParaRPr lang="en-US" baseline="0" dirty="0" smtClean="0"/>
          </a:p>
          <a:p>
            <a:r>
              <a:rPr lang="en-US" baseline="0" dirty="0" smtClean="0"/>
              <a:t>We don’t reinvent their technology, we use it; aggregating data and filtering it before communication science analysis.</a:t>
            </a:r>
          </a:p>
          <a:p>
            <a:endParaRPr lang="en-US" baseline="0" dirty="0" smtClean="0"/>
          </a:p>
          <a:p>
            <a:r>
              <a:rPr lang="en-US" dirty="0" smtClean="0"/>
              <a:t>We deliver your intelligence </a:t>
            </a:r>
            <a:r>
              <a:rPr lang="en-US" baseline="0" dirty="0" smtClean="0"/>
              <a:t>asset – making social media dialogue relevant to and valuable across all departments of your organization.</a:t>
            </a:r>
            <a:endParaRPr lang="en-US" dirty="0" smtClean="0"/>
          </a:p>
          <a:p>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KIM”S NOTES:</a:t>
            </a:r>
          </a:p>
          <a:p>
            <a:endParaRPr lang="en-US" dirty="0" smtClean="0"/>
          </a:p>
          <a:p>
            <a:r>
              <a:rPr lang="en-US" dirty="0" smtClean="0"/>
              <a:t>This is the phase when the raw data becomes intelligence… it asks and answers the who, what, when, where and why…</a:t>
            </a:r>
          </a:p>
          <a:p>
            <a:endParaRPr lang="en-US" dirty="0" smtClean="0"/>
          </a:p>
          <a:p>
            <a:r>
              <a:rPr lang="en-US" dirty="0" smtClean="0"/>
              <a:t>DISCUSSION TOPICS:</a:t>
            </a:r>
          </a:p>
          <a:p>
            <a:endParaRPr lang="en-US" dirty="0" smtClean="0"/>
          </a:p>
          <a:p>
            <a:r>
              <a:rPr lang="en-US" dirty="0" smtClean="0"/>
              <a:t>Our proprietary data filtering and analysis system…</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DISCUSSION TOPICS</a:t>
            </a:r>
          </a:p>
          <a:p>
            <a:endParaRPr lang="en-US" dirty="0" smtClean="0"/>
          </a:p>
          <a:p>
            <a:r>
              <a:rPr lang="en-US" dirty="0" smtClean="0"/>
              <a:t>We know your business has objectives, ongoing initiatives, multiple departments, an internal world, and external world, and established ways of doing things… SEI, like no other tool, helps you maximize your external</a:t>
            </a:r>
            <a:r>
              <a:rPr lang="en-US" baseline="0" dirty="0" smtClean="0"/>
              <a:t> relationships, your internal relationships, and makes your outside world part of your inside world’s team.</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DISCUSSION TOPICS</a:t>
            </a:r>
          </a:p>
          <a:p>
            <a:endParaRPr lang="en-US" dirty="0" smtClean="0"/>
          </a:p>
          <a:p>
            <a:r>
              <a:rPr lang="en-US" dirty="0" smtClean="0"/>
              <a:t>This exclusive MetaOps tool make this possible: we speak the language, so we know the speaker.</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DISCUSSION TOPICS</a:t>
            </a:r>
          </a:p>
          <a:p>
            <a:endParaRPr lang="en-US" dirty="0" smtClean="0"/>
          </a:p>
          <a:p>
            <a:r>
              <a:rPr lang="en-US" dirty="0" smtClean="0"/>
              <a:t>This exclusive MetaOps tool  groups information by purpose, ranks that information when there are multiple purposes by what its</a:t>
            </a:r>
            <a:r>
              <a:rPr lang="en-US" baseline="0" dirty="0" smtClean="0"/>
              <a:t> value is and to whom, and how to leverage the value for benefit.</a:t>
            </a:r>
          </a:p>
          <a:p>
            <a:endParaRPr lang="en-US" baseline="0" dirty="0" smtClean="0"/>
          </a:p>
          <a:p>
            <a:r>
              <a:rPr lang="en-US" baseline="0" dirty="0" smtClean="0"/>
              <a:t>Note: Spoken and written are the first two languages, social media is the third; encompasses the changes in the way we “talk” re SM slang, texting </a:t>
            </a:r>
            <a:r>
              <a:rPr lang="en-US" baseline="0" dirty="0" err="1" smtClean="0"/>
              <a:t>abreviations</a:t>
            </a:r>
            <a:r>
              <a:rPr lang="en-US" baseline="0" dirty="0" smtClean="0"/>
              <a:t>, lexicons developing for various platforms…</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DISCUSSION TOPICS</a:t>
            </a:r>
          </a:p>
          <a:p>
            <a:endParaRPr lang="en-US" dirty="0" smtClean="0"/>
          </a:p>
          <a:p>
            <a:r>
              <a:rPr lang="en-US" dirty="0" smtClean="0"/>
              <a:t>This is the exclusive MetaOps tool that combines</a:t>
            </a:r>
            <a:r>
              <a:rPr lang="en-US" baseline="0" dirty="0" smtClean="0"/>
              <a:t> groupings of data, from lexicon based profiling to deliver intelligence</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DISCUSSION POINTS</a:t>
            </a:r>
          </a:p>
          <a:p>
            <a:endParaRPr lang="en-US" dirty="0" smtClean="0"/>
          </a:p>
          <a:p>
            <a:r>
              <a:rPr lang="en-US" dirty="0" smtClean="0"/>
              <a:t>Detail on each bullet… needs to be fleshed out</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KIM’S NOTES:</a:t>
            </a:r>
          </a:p>
          <a:p>
            <a:r>
              <a:rPr lang="en-US" dirty="0" smtClean="0"/>
              <a:t>Vision</a:t>
            </a:r>
          </a:p>
          <a:p>
            <a:r>
              <a:rPr lang="en-US" dirty="0" smtClean="0"/>
              <a:t>Management of Change</a:t>
            </a:r>
          </a:p>
          <a:p>
            <a:r>
              <a:rPr lang="en-US" dirty="0" smtClean="0"/>
              <a:t>Impetus for Change – comes from the environment</a:t>
            </a:r>
          </a:p>
          <a:p>
            <a:r>
              <a:rPr lang="en-US" dirty="0" smtClean="0"/>
              <a:t>Strategic Leadership – change in the environment is a continuous process</a:t>
            </a:r>
          </a:p>
          <a:p>
            <a:r>
              <a:rPr lang="en-US" dirty="0" smtClean="0"/>
              <a:t>With SM/Big Data and the speed with</a:t>
            </a:r>
            <a:r>
              <a:rPr lang="en-US" baseline="0" dirty="0" smtClean="0"/>
              <a:t> which people communicate is the environment the REQUIRES change to happen</a:t>
            </a:r>
          </a:p>
          <a:p>
            <a:r>
              <a:rPr lang="en-US" baseline="0" dirty="0" smtClean="0"/>
              <a:t>Minimizing resistance to organizational change through buy-in from key players and team members = alignment/congruence</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KIM’S NOTES:</a:t>
            </a:r>
          </a:p>
          <a:p>
            <a:r>
              <a:rPr lang="en-US" dirty="0" smtClean="0"/>
              <a:t>Summary that fosters questions, clarifications, further discussion relevant to potential client… Interested in finding out what team thinks should be here,</a:t>
            </a:r>
            <a:r>
              <a:rPr lang="en-US" baseline="0" dirty="0" smtClean="0"/>
              <a:t> and how to slam it home.</a:t>
            </a:r>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is</a:t>
            </a:r>
            <a:r>
              <a:rPr lang="en-US" baseline="0" dirty="0" smtClean="0"/>
              <a:t> NOT complete – ran out of time. Need to tighten up </a:t>
            </a:r>
            <a:r>
              <a:rPr lang="en-US" baseline="0" smtClean="0"/>
              <a:t>closing message…</a:t>
            </a:r>
            <a:endParaRPr lang="en-US"/>
          </a:p>
        </p:txBody>
      </p:sp>
      <p:sp>
        <p:nvSpPr>
          <p:cNvPr id="4" name="Slide Number Placeholder 3"/>
          <p:cNvSpPr>
            <a:spLocks noGrp="1"/>
          </p:cNvSpPr>
          <p:nvPr>
            <p:ph type="sldNum" sz="quarter" idx="10"/>
          </p:nvPr>
        </p:nvSpPr>
        <p:spPr/>
        <p:txBody>
          <a:bodyPr/>
          <a:lstStyle/>
          <a:p>
            <a:fld id="{9062545B-B207-42DC-8D29-A3E65578FDC4}"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62545B-B207-42DC-8D29-A3E65578FDC4}"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3B36CA-0C9E-4B3D-9305-4E68F7053728}" type="datetimeFigureOut">
              <a:rPr lang="en-US" smtClean="0"/>
              <a:pPr/>
              <a:t>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3B36CA-0C9E-4B3D-9305-4E68F7053728}" type="datetimeFigureOut">
              <a:rPr lang="en-US" smtClean="0"/>
              <a:pPr/>
              <a:t>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3B36CA-0C9E-4B3D-9305-4E68F7053728}" type="datetimeFigureOut">
              <a:rPr lang="en-US" smtClean="0"/>
              <a:pPr/>
              <a:t>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3B36CA-0C9E-4B3D-9305-4E68F7053728}" type="datetimeFigureOut">
              <a:rPr lang="en-US" smtClean="0"/>
              <a:pPr/>
              <a:t>8/10/2013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3B36CA-0C9E-4B3D-9305-4E68F7053728}" type="datetimeFigureOut">
              <a:rPr lang="en-US" smtClean="0"/>
              <a:pPr/>
              <a:t>8/10/2013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3B36CA-0C9E-4B3D-9305-4E68F7053728}" type="datetimeFigureOut">
              <a:rPr lang="en-US" smtClean="0"/>
              <a:pPr/>
              <a:t>8/10/2013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3B36CA-0C9E-4B3D-9305-4E68F7053728}" type="datetimeFigureOut">
              <a:rPr lang="en-US" smtClean="0"/>
              <a:pPr/>
              <a:t>8/10/2013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3B36CA-0C9E-4B3D-9305-4E68F7053728}" type="datetimeFigureOut">
              <a:rPr lang="en-US" smtClean="0"/>
              <a:pPr/>
              <a:t>8/10/2013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3B36CA-0C9E-4B3D-9305-4E68F7053728}" type="datetimeFigureOut">
              <a:rPr lang="en-US" smtClean="0"/>
              <a:pPr/>
              <a:t>8/10/2013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3B36CA-0C9E-4B3D-9305-4E68F7053728}" type="datetimeFigureOut">
              <a:rPr lang="en-US" smtClean="0"/>
              <a:pPr/>
              <a:t>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3B36CA-0C9E-4B3D-9305-4E68F7053728}" type="datetimeFigureOut">
              <a:rPr lang="en-US" smtClean="0"/>
              <a:pPr/>
              <a:t>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1877C-1B15-4F7B-BEDD-D5CB5B61156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B36CA-0C9E-4B3D-9305-4E68F7053728}" type="datetimeFigureOut">
              <a:rPr lang="en-US" smtClean="0"/>
              <a:pPr/>
              <a:t>8/10/2013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1877C-1B15-4F7B-BEDD-D5CB5B61156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I-Presentation-Title-Page.jpg"/>
          <p:cNvPicPr>
            <a:picLocks noChangeAspect="1"/>
          </p:cNvPicPr>
          <p:nvPr/>
        </p:nvPicPr>
        <p:blipFill>
          <a:blip r:embed="rId3" cstate="print"/>
          <a:stretch>
            <a:fillRect/>
          </a:stretch>
        </p:blipFill>
        <p:spPr>
          <a:xfrm>
            <a:off x="0" y="0"/>
            <a:ext cx="92202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I-Presentation-Definition-Page.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a-vs-Intelligence.jpg"/>
          <p:cNvPicPr>
            <a:picLocks noChangeAspect="1"/>
          </p:cNvPicPr>
          <p:nvPr/>
        </p:nvPicPr>
        <p:blipFill>
          <a:blip r:embed="rId3" cstate="print"/>
          <a:stretch>
            <a:fillRect/>
          </a:stretch>
        </p:blipFill>
        <p:spPr>
          <a:xfrm>
            <a:off x="76200" y="0"/>
            <a:ext cx="9144000" cy="6845808"/>
          </a:xfrm>
          <a:prstGeom prst="rect">
            <a:avLst/>
          </a:prstGeom>
        </p:spPr>
      </p:pic>
      <p:sp>
        <p:nvSpPr>
          <p:cNvPr id="3" name="TextBox 2"/>
          <p:cNvSpPr txBox="1"/>
          <p:nvPr/>
        </p:nvSpPr>
        <p:spPr>
          <a:xfrm>
            <a:off x="0" y="0"/>
            <a:ext cx="9144000" cy="1200329"/>
          </a:xfrm>
          <a:prstGeom prst="rect">
            <a:avLst/>
          </a:prstGeom>
          <a:noFill/>
        </p:spPr>
        <p:txBody>
          <a:bodyPr wrap="square" rtlCol="0">
            <a:spAutoFit/>
          </a:bodyPr>
          <a:lstStyle/>
          <a:p>
            <a:pPr algn="ctr"/>
            <a:r>
              <a:rPr lang="en-US" sz="3600" b="1" dirty="0" smtClean="0">
                <a:solidFill>
                  <a:schemeClr val="tx1">
                    <a:lumMod val="75000"/>
                    <a:lumOff val="25000"/>
                  </a:schemeClr>
                </a:solidFill>
              </a:rPr>
              <a:t>SOCIAL</a:t>
            </a:r>
          </a:p>
          <a:p>
            <a:pPr algn="ctr"/>
            <a:r>
              <a:rPr lang="en-US" sz="3600" b="1" dirty="0" smtClean="0">
                <a:solidFill>
                  <a:schemeClr val="tx1">
                    <a:lumMod val="75000"/>
                    <a:lumOff val="25000"/>
                  </a:schemeClr>
                </a:solidFill>
              </a:rPr>
              <a:t>MEDIA vs. INTELLIGENCE</a:t>
            </a:r>
            <a:endParaRPr lang="en-US" sz="3600" b="1" dirty="0">
              <a:solidFill>
                <a:schemeClr val="tx1">
                  <a:lumMod val="75000"/>
                  <a:lumOff val="25000"/>
                </a:schemeClr>
              </a:solidFill>
            </a:endParaRPr>
          </a:p>
        </p:txBody>
      </p:sp>
      <p:sp>
        <p:nvSpPr>
          <p:cNvPr id="4" name="Down Arrow 3"/>
          <p:cNvSpPr/>
          <p:nvPr/>
        </p:nvSpPr>
        <p:spPr>
          <a:xfrm rot="2724182">
            <a:off x="1804371" y="776050"/>
            <a:ext cx="381000" cy="304800"/>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rot="18922082">
            <a:off x="6958265" y="775689"/>
            <a:ext cx="381000" cy="304800"/>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09600" y="3345120"/>
            <a:ext cx="2362200" cy="2369880"/>
          </a:xfrm>
          <a:prstGeom prst="rect">
            <a:avLst/>
          </a:prstGeom>
          <a:noFill/>
        </p:spPr>
        <p:txBody>
          <a:bodyPr wrap="square" rtlCol="0">
            <a:spAutoFit/>
          </a:bodyPr>
          <a:lstStyle/>
          <a:p>
            <a:pPr algn="ctr"/>
            <a:r>
              <a:rPr lang="en-US" b="1" dirty="0" smtClean="0">
                <a:solidFill>
                  <a:schemeClr val="tx1">
                    <a:lumMod val="75000"/>
                    <a:lumOff val="25000"/>
                  </a:schemeClr>
                </a:solidFill>
              </a:rPr>
              <a:t>DIALOGUE</a:t>
            </a:r>
          </a:p>
          <a:p>
            <a:r>
              <a:rPr lang="en-US" sz="1600" dirty="0" smtClean="0">
                <a:solidFill>
                  <a:schemeClr val="tx1">
                    <a:lumMod val="75000"/>
                    <a:lumOff val="25000"/>
                  </a:schemeClr>
                </a:solidFill>
              </a:rPr>
              <a:t>Online conversation.</a:t>
            </a:r>
            <a:br>
              <a:rPr lang="en-US" sz="1600" dirty="0" smtClean="0">
                <a:solidFill>
                  <a:schemeClr val="tx1">
                    <a:lumMod val="75000"/>
                    <a:lumOff val="25000"/>
                  </a:schemeClr>
                </a:solidFill>
              </a:rPr>
            </a:br>
            <a:r>
              <a:rPr lang="en-US" sz="1600" dirty="0" smtClean="0">
                <a:solidFill>
                  <a:schemeClr val="tx1">
                    <a:lumMod val="75000"/>
                    <a:lumOff val="25000"/>
                  </a:schemeClr>
                </a:solidFill>
              </a:rPr>
              <a:t>Some personal,</a:t>
            </a:r>
            <a:br>
              <a:rPr lang="en-US" sz="1600" dirty="0" smtClean="0">
                <a:solidFill>
                  <a:schemeClr val="tx1">
                    <a:lumMod val="75000"/>
                    <a:lumOff val="25000"/>
                  </a:schemeClr>
                </a:solidFill>
              </a:rPr>
            </a:br>
            <a:r>
              <a:rPr lang="en-US" sz="1600" dirty="0" smtClean="0">
                <a:solidFill>
                  <a:schemeClr val="tx1">
                    <a:lumMod val="75000"/>
                    <a:lumOff val="25000"/>
                  </a:schemeClr>
                </a:solidFill>
              </a:rPr>
              <a:t>candid, in natural</a:t>
            </a:r>
            <a:br>
              <a:rPr lang="en-US" sz="1600" dirty="0" smtClean="0">
                <a:solidFill>
                  <a:schemeClr val="tx1">
                    <a:lumMod val="75000"/>
                    <a:lumOff val="25000"/>
                  </a:schemeClr>
                </a:solidFill>
              </a:rPr>
            </a:br>
            <a:r>
              <a:rPr lang="en-US" sz="1600" dirty="0" smtClean="0">
                <a:solidFill>
                  <a:schemeClr val="tx1">
                    <a:lumMod val="75000"/>
                    <a:lumOff val="25000"/>
                  </a:schemeClr>
                </a:solidFill>
              </a:rPr>
              <a:t>social language.</a:t>
            </a:r>
          </a:p>
          <a:p>
            <a:r>
              <a:rPr lang="en-US" sz="1600" dirty="0" smtClean="0">
                <a:solidFill>
                  <a:schemeClr val="tx1">
                    <a:lumMod val="75000"/>
                    <a:lumOff val="25000"/>
                  </a:schemeClr>
                </a:solidFill>
              </a:rPr>
              <a:t>Some professional,</a:t>
            </a:r>
          </a:p>
          <a:p>
            <a:r>
              <a:rPr lang="en-US" sz="1600" dirty="0" smtClean="0">
                <a:solidFill>
                  <a:schemeClr val="tx1">
                    <a:lumMod val="75000"/>
                    <a:lumOff val="25000"/>
                  </a:schemeClr>
                </a:solidFill>
              </a:rPr>
              <a:t>guarded, and care-</a:t>
            </a:r>
            <a:br>
              <a:rPr lang="en-US" sz="1600" dirty="0" smtClean="0">
                <a:solidFill>
                  <a:schemeClr val="tx1">
                    <a:lumMod val="75000"/>
                    <a:lumOff val="25000"/>
                  </a:schemeClr>
                </a:solidFill>
              </a:rPr>
            </a:br>
            <a:r>
              <a:rPr lang="en-US" sz="1600" dirty="0" smtClean="0">
                <a:solidFill>
                  <a:schemeClr val="tx1">
                    <a:lumMod val="75000"/>
                    <a:lumOff val="25000"/>
                  </a:schemeClr>
                </a:solidFill>
              </a:rPr>
              <a:t>fully articulated.</a:t>
            </a:r>
          </a:p>
          <a:p>
            <a:endParaRPr lang="en-US" dirty="0">
              <a:solidFill>
                <a:schemeClr val="tx1">
                  <a:lumMod val="75000"/>
                  <a:lumOff val="25000"/>
                </a:schemeClr>
              </a:solidFill>
            </a:endParaRPr>
          </a:p>
        </p:txBody>
      </p:sp>
      <p:sp>
        <p:nvSpPr>
          <p:cNvPr id="7" name="TextBox 6"/>
          <p:cNvSpPr txBox="1"/>
          <p:nvPr/>
        </p:nvSpPr>
        <p:spPr>
          <a:xfrm>
            <a:off x="6858000" y="3273385"/>
            <a:ext cx="2362200" cy="1908215"/>
          </a:xfrm>
          <a:prstGeom prst="rect">
            <a:avLst/>
          </a:prstGeom>
          <a:noFill/>
        </p:spPr>
        <p:txBody>
          <a:bodyPr wrap="square" rtlCol="0">
            <a:spAutoFit/>
          </a:bodyPr>
          <a:lstStyle/>
          <a:p>
            <a:pPr algn="ctr"/>
            <a:r>
              <a:rPr lang="en-US" b="1" dirty="0" smtClean="0">
                <a:solidFill>
                  <a:schemeClr val="tx1">
                    <a:lumMod val="75000"/>
                    <a:lumOff val="25000"/>
                  </a:schemeClr>
                </a:solidFill>
              </a:rPr>
              <a:t>DATA</a:t>
            </a:r>
          </a:p>
          <a:p>
            <a:r>
              <a:rPr lang="en-US" dirty="0" smtClean="0">
                <a:solidFill>
                  <a:schemeClr val="tx1">
                    <a:lumMod val="75000"/>
                    <a:lumOff val="25000"/>
                  </a:schemeClr>
                </a:solidFill>
              </a:rPr>
              <a:t>   </a:t>
            </a:r>
            <a:r>
              <a:rPr lang="en-US" sz="1600" dirty="0" smtClean="0">
                <a:solidFill>
                  <a:schemeClr val="tx1">
                    <a:lumMod val="75000"/>
                    <a:lumOff val="25000"/>
                  </a:schemeClr>
                </a:solidFill>
              </a:rPr>
              <a:t>That uses the science</a:t>
            </a:r>
            <a:br>
              <a:rPr lang="en-US" sz="1600" dirty="0" smtClean="0">
                <a:solidFill>
                  <a:schemeClr val="tx1">
                    <a:lumMod val="75000"/>
                    <a:lumOff val="25000"/>
                  </a:schemeClr>
                </a:solidFill>
              </a:rPr>
            </a:br>
            <a:r>
              <a:rPr lang="en-US" sz="1600" dirty="0" smtClean="0">
                <a:solidFill>
                  <a:schemeClr val="tx1">
                    <a:lumMod val="75000"/>
                    <a:lumOff val="25000"/>
                  </a:schemeClr>
                </a:solidFill>
              </a:rPr>
              <a:t>     of communication and</a:t>
            </a:r>
            <a:br>
              <a:rPr lang="en-US" sz="1600" dirty="0" smtClean="0">
                <a:solidFill>
                  <a:schemeClr val="tx1">
                    <a:lumMod val="75000"/>
                    <a:lumOff val="25000"/>
                  </a:schemeClr>
                </a:solidFill>
              </a:rPr>
            </a:br>
            <a:r>
              <a:rPr lang="en-US" sz="1600" dirty="0" smtClean="0">
                <a:solidFill>
                  <a:schemeClr val="tx1">
                    <a:lumMod val="75000"/>
                    <a:lumOff val="25000"/>
                  </a:schemeClr>
                </a:solidFill>
              </a:rPr>
              <a:t>      lexicons to identify</a:t>
            </a:r>
            <a:br>
              <a:rPr lang="en-US" sz="1600" dirty="0" smtClean="0">
                <a:solidFill>
                  <a:schemeClr val="tx1">
                    <a:lumMod val="75000"/>
                    <a:lumOff val="25000"/>
                  </a:schemeClr>
                </a:solidFill>
              </a:rPr>
            </a:br>
            <a:r>
              <a:rPr lang="en-US" sz="1600" dirty="0" smtClean="0">
                <a:solidFill>
                  <a:schemeClr val="tx1">
                    <a:lumMod val="75000"/>
                    <a:lumOff val="25000"/>
                  </a:schemeClr>
                </a:solidFill>
              </a:rPr>
              <a:t>        value to business. </a:t>
            </a:r>
            <a:br>
              <a:rPr lang="en-US" sz="1600" dirty="0" smtClean="0">
                <a:solidFill>
                  <a:schemeClr val="tx1">
                    <a:lumMod val="75000"/>
                    <a:lumOff val="25000"/>
                  </a:schemeClr>
                </a:solidFill>
              </a:rPr>
            </a:br>
            <a:endParaRPr lang="en-US" sz="1600" b="1" dirty="0" smtClean="0">
              <a:solidFill>
                <a:schemeClr val="tx1">
                  <a:lumMod val="75000"/>
                  <a:lumOff val="25000"/>
                </a:schemeClr>
              </a:solidFill>
            </a:endParaRPr>
          </a:p>
          <a:p>
            <a:endParaRPr lang="en-US" dirty="0">
              <a:solidFill>
                <a:schemeClr val="tx1">
                  <a:lumMod val="75000"/>
                  <a:lumOff val="2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2C-Dialogue.jpg"/>
          <p:cNvPicPr>
            <a:picLocks noChangeAspect="1"/>
          </p:cNvPicPr>
          <p:nvPr/>
        </p:nvPicPr>
        <p:blipFill>
          <a:blip r:embed="rId3" cstate="print"/>
          <a:stretch>
            <a:fillRect/>
          </a:stretch>
        </p:blipFill>
        <p:spPr>
          <a:xfrm>
            <a:off x="0" y="0"/>
            <a:ext cx="9144000" cy="6858000"/>
          </a:xfrm>
          <a:prstGeom prst="rect">
            <a:avLst/>
          </a:prstGeom>
        </p:spPr>
      </p:pic>
      <p:sp>
        <p:nvSpPr>
          <p:cNvPr id="3" name="TextBox 2"/>
          <p:cNvSpPr txBox="1"/>
          <p:nvPr/>
        </p:nvSpPr>
        <p:spPr>
          <a:xfrm>
            <a:off x="304800" y="76200"/>
            <a:ext cx="9144000" cy="923330"/>
          </a:xfrm>
          <a:prstGeom prst="rect">
            <a:avLst/>
          </a:prstGeom>
          <a:noFill/>
        </p:spPr>
        <p:txBody>
          <a:bodyPr wrap="square" rtlCol="0">
            <a:spAutoFit/>
          </a:bodyPr>
          <a:lstStyle/>
          <a:p>
            <a:pPr algn="ctr"/>
            <a:r>
              <a:rPr lang="en-US" sz="5400" b="1" dirty="0" smtClean="0">
                <a:solidFill>
                  <a:schemeClr val="tx1">
                    <a:lumMod val="75000"/>
                    <a:lumOff val="25000"/>
                  </a:schemeClr>
                </a:solidFill>
              </a:rPr>
              <a:t>B2C</a:t>
            </a:r>
            <a:r>
              <a:rPr lang="en-US" sz="3600" b="1" dirty="0" smtClean="0">
                <a:solidFill>
                  <a:schemeClr val="tx1">
                    <a:lumMod val="75000"/>
                    <a:lumOff val="25000"/>
                  </a:schemeClr>
                </a:solidFill>
              </a:rPr>
              <a:t> SOCIAL INTELLIGENCE</a:t>
            </a:r>
            <a:endParaRPr lang="en-US" sz="3600" b="1" dirty="0">
              <a:solidFill>
                <a:schemeClr val="tx1">
                  <a:lumMod val="75000"/>
                  <a:lumOff val="25000"/>
                </a:schemeClr>
              </a:solidFill>
            </a:endParaRPr>
          </a:p>
        </p:txBody>
      </p:sp>
      <p:sp>
        <p:nvSpPr>
          <p:cNvPr id="4" name="TextBox 3"/>
          <p:cNvSpPr txBox="1"/>
          <p:nvPr/>
        </p:nvSpPr>
        <p:spPr>
          <a:xfrm>
            <a:off x="3657600" y="1524000"/>
            <a:ext cx="5105400" cy="5632311"/>
          </a:xfrm>
          <a:prstGeom prst="rect">
            <a:avLst/>
          </a:prstGeom>
          <a:noFill/>
        </p:spPr>
        <p:txBody>
          <a:bodyPr wrap="square" rtlCol="0">
            <a:spAutoFit/>
          </a:bodyPr>
          <a:lstStyle/>
          <a:p>
            <a:r>
              <a:rPr lang="en-US" dirty="0" smtClean="0">
                <a:solidFill>
                  <a:schemeClr val="tx1">
                    <a:lumMod val="75000"/>
                    <a:lumOff val="25000"/>
                  </a:schemeClr>
                </a:solidFill>
              </a:rPr>
              <a:t>The things we share</a:t>
            </a:r>
            <a:br>
              <a:rPr lang="en-US" dirty="0" smtClean="0">
                <a:solidFill>
                  <a:schemeClr val="tx1">
                    <a:lumMod val="75000"/>
                    <a:lumOff val="25000"/>
                  </a:schemeClr>
                </a:solidFill>
              </a:rPr>
            </a:br>
            <a:r>
              <a:rPr lang="en-US" dirty="0" smtClean="0">
                <a:solidFill>
                  <a:schemeClr val="tx1">
                    <a:lumMod val="75000"/>
                    <a:lumOff val="25000"/>
                  </a:schemeClr>
                </a:solidFill>
              </a:rPr>
              <a:t>on our own time,</a:t>
            </a:r>
            <a:br>
              <a:rPr lang="en-US" dirty="0" smtClean="0">
                <a:solidFill>
                  <a:schemeClr val="tx1">
                    <a:lumMod val="75000"/>
                    <a:lumOff val="25000"/>
                  </a:schemeClr>
                </a:solidFill>
              </a:rPr>
            </a:br>
            <a:r>
              <a:rPr lang="en-US" dirty="0" smtClean="0">
                <a:solidFill>
                  <a:schemeClr val="tx1">
                    <a:lumMod val="75000"/>
                    <a:lumOff val="25000"/>
                  </a:schemeClr>
                </a:solidFill>
              </a:rPr>
              <a:t>with our friends,</a:t>
            </a:r>
            <a:br>
              <a:rPr lang="en-US" dirty="0" smtClean="0">
                <a:solidFill>
                  <a:schemeClr val="tx1">
                    <a:lumMod val="75000"/>
                    <a:lumOff val="25000"/>
                  </a:schemeClr>
                </a:solidFill>
              </a:rPr>
            </a:br>
            <a:r>
              <a:rPr lang="en-US" dirty="0" smtClean="0">
                <a:solidFill>
                  <a:schemeClr val="tx1">
                    <a:lumMod val="75000"/>
                    <a:lumOff val="25000"/>
                  </a:schemeClr>
                </a:solidFill>
              </a:rPr>
              <a:t>family and coworkers</a:t>
            </a:r>
            <a:br>
              <a:rPr lang="en-US" dirty="0" smtClean="0">
                <a:solidFill>
                  <a:schemeClr val="tx1">
                    <a:lumMod val="75000"/>
                    <a:lumOff val="25000"/>
                  </a:schemeClr>
                </a:solidFill>
              </a:rPr>
            </a:br>
            <a:r>
              <a:rPr lang="en-US" dirty="0" smtClean="0">
                <a:solidFill>
                  <a:schemeClr val="tx1">
                    <a:lumMod val="75000"/>
                    <a:lumOff val="25000"/>
                  </a:schemeClr>
                </a:solidFill>
              </a:rPr>
              <a:t>with whom we have a</a:t>
            </a:r>
            <a:br>
              <a:rPr lang="en-US" dirty="0" smtClean="0">
                <a:solidFill>
                  <a:schemeClr val="tx1">
                    <a:lumMod val="75000"/>
                    <a:lumOff val="25000"/>
                  </a:schemeClr>
                </a:solidFill>
              </a:rPr>
            </a:br>
            <a:r>
              <a:rPr lang="en-US" dirty="0" smtClean="0">
                <a:solidFill>
                  <a:schemeClr val="tx1">
                    <a:lumMod val="75000"/>
                    <a:lumOff val="25000"/>
                  </a:schemeClr>
                </a:solidFill>
              </a:rPr>
              <a:t>personal relationship.</a:t>
            </a:r>
          </a:p>
          <a:p>
            <a:endParaRPr lang="en-US" dirty="0">
              <a:solidFill>
                <a:schemeClr val="tx1">
                  <a:lumMod val="75000"/>
                  <a:lumOff val="25000"/>
                </a:schemeClr>
              </a:solidFill>
            </a:endParaRPr>
          </a:p>
          <a:p>
            <a:r>
              <a:rPr lang="en-US" dirty="0" smtClean="0">
                <a:solidFill>
                  <a:schemeClr val="tx1">
                    <a:lumMod val="75000"/>
                    <a:lumOff val="25000"/>
                  </a:schemeClr>
                </a:solidFill>
              </a:rPr>
              <a:t>These dialogues are in the hot zone – they may include impassioned opinions, spicy language, declarations of hate and love…</a:t>
            </a:r>
          </a:p>
          <a:p>
            <a:endParaRPr lang="en-US" dirty="0">
              <a:solidFill>
                <a:schemeClr val="tx1">
                  <a:lumMod val="75000"/>
                  <a:lumOff val="25000"/>
                </a:schemeClr>
              </a:solidFill>
            </a:endParaRPr>
          </a:p>
          <a:p>
            <a:r>
              <a:rPr lang="en-US" dirty="0" smtClean="0">
                <a:solidFill>
                  <a:schemeClr val="tx1">
                    <a:lumMod val="75000"/>
                    <a:lumOff val="25000"/>
                  </a:schemeClr>
                </a:solidFill>
              </a:rPr>
              <a:t>                           Ideas are exchanged, stories are told,</a:t>
            </a:r>
            <a:br>
              <a:rPr lang="en-US" dirty="0" smtClean="0">
                <a:solidFill>
                  <a:schemeClr val="tx1">
                    <a:lumMod val="75000"/>
                    <a:lumOff val="25000"/>
                  </a:schemeClr>
                </a:solidFill>
              </a:rPr>
            </a:br>
            <a:r>
              <a:rPr lang="en-US" dirty="0" smtClean="0">
                <a:solidFill>
                  <a:schemeClr val="tx1">
                    <a:lumMod val="75000"/>
                    <a:lumOff val="25000"/>
                  </a:schemeClr>
                </a:solidFill>
              </a:rPr>
              <a:t>                           concepts are opined in this zone,</a:t>
            </a:r>
            <a:br>
              <a:rPr lang="en-US" dirty="0" smtClean="0">
                <a:solidFill>
                  <a:schemeClr val="tx1">
                    <a:lumMod val="75000"/>
                    <a:lumOff val="25000"/>
                  </a:schemeClr>
                </a:solidFill>
              </a:rPr>
            </a:br>
            <a:r>
              <a:rPr lang="en-US" dirty="0" smtClean="0">
                <a:solidFill>
                  <a:schemeClr val="tx1">
                    <a:lumMod val="75000"/>
                    <a:lumOff val="25000"/>
                  </a:schemeClr>
                </a:solidFill>
              </a:rPr>
              <a:t>                           and  the data amassed is the type of</a:t>
            </a:r>
            <a:br>
              <a:rPr lang="en-US" dirty="0" smtClean="0">
                <a:solidFill>
                  <a:schemeClr val="tx1">
                    <a:lumMod val="75000"/>
                    <a:lumOff val="25000"/>
                  </a:schemeClr>
                </a:solidFill>
              </a:rPr>
            </a:br>
            <a:r>
              <a:rPr lang="en-US" dirty="0" smtClean="0">
                <a:solidFill>
                  <a:schemeClr val="tx1">
                    <a:lumMod val="75000"/>
                    <a:lumOff val="25000"/>
                  </a:schemeClr>
                </a:solidFill>
              </a:rPr>
              <a:t>                               intelligence that goes straight to</a:t>
            </a:r>
            <a:br>
              <a:rPr lang="en-US" dirty="0" smtClean="0">
                <a:solidFill>
                  <a:schemeClr val="tx1">
                    <a:lumMod val="75000"/>
                    <a:lumOff val="25000"/>
                  </a:schemeClr>
                </a:solidFill>
              </a:rPr>
            </a:br>
            <a:r>
              <a:rPr lang="en-US" dirty="0" smtClean="0">
                <a:solidFill>
                  <a:schemeClr val="tx1">
                    <a:lumMod val="75000"/>
                    <a:lumOff val="25000"/>
                  </a:schemeClr>
                </a:solidFill>
              </a:rPr>
              <a:t>                              the heart of your customer… and</a:t>
            </a:r>
            <a:br>
              <a:rPr lang="en-US" dirty="0" smtClean="0">
                <a:solidFill>
                  <a:schemeClr val="tx1">
                    <a:lumMod val="75000"/>
                    <a:lumOff val="25000"/>
                  </a:schemeClr>
                </a:solidFill>
              </a:rPr>
            </a:br>
            <a:r>
              <a:rPr lang="en-US" dirty="0" smtClean="0">
                <a:solidFill>
                  <a:schemeClr val="tx1">
                    <a:lumMod val="75000"/>
                    <a:lumOff val="25000"/>
                  </a:schemeClr>
                </a:solidFill>
              </a:rPr>
              <a:t>                              straight from your customer’s</a:t>
            </a:r>
            <a:br>
              <a:rPr lang="en-US" dirty="0" smtClean="0">
                <a:solidFill>
                  <a:schemeClr val="tx1">
                    <a:lumMod val="75000"/>
                    <a:lumOff val="25000"/>
                  </a:schemeClr>
                </a:solidFill>
              </a:rPr>
            </a:br>
            <a:r>
              <a:rPr lang="en-US" dirty="0" smtClean="0">
                <a:solidFill>
                  <a:schemeClr val="tx1">
                    <a:lumMod val="75000"/>
                    <a:lumOff val="25000"/>
                  </a:schemeClr>
                </a:solidFill>
              </a:rPr>
              <a:t>                             heart to you.</a:t>
            </a:r>
            <a:br>
              <a:rPr lang="en-US" dirty="0" smtClean="0">
                <a:solidFill>
                  <a:schemeClr val="tx1">
                    <a:lumMod val="75000"/>
                    <a:lumOff val="25000"/>
                  </a:schemeClr>
                </a:solidFill>
              </a:rPr>
            </a:br>
            <a:endParaRPr lang="en-US" dirty="0" smtClean="0">
              <a:solidFill>
                <a:schemeClr val="tx1">
                  <a:lumMod val="75000"/>
                  <a:lumOff val="25000"/>
                </a:schemeClr>
              </a:solidFill>
            </a:endParaRPr>
          </a:p>
          <a:p>
            <a:endParaRPr lang="en-US" dirty="0">
              <a:solidFill>
                <a:schemeClr val="tx1">
                  <a:lumMod val="75000"/>
                  <a:lumOff val="2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2B-Dialogue.jpg"/>
          <p:cNvPicPr>
            <a:picLocks noChangeAspect="1"/>
          </p:cNvPicPr>
          <p:nvPr/>
        </p:nvPicPr>
        <p:blipFill>
          <a:blip r:embed="rId3" cstate="print"/>
          <a:stretch>
            <a:fillRect/>
          </a:stretch>
        </p:blipFill>
        <p:spPr>
          <a:xfrm>
            <a:off x="0" y="0"/>
            <a:ext cx="9144000" cy="6858000"/>
          </a:xfrm>
          <a:prstGeom prst="rect">
            <a:avLst/>
          </a:prstGeom>
        </p:spPr>
      </p:pic>
      <p:sp>
        <p:nvSpPr>
          <p:cNvPr id="4" name="TextBox 3"/>
          <p:cNvSpPr txBox="1"/>
          <p:nvPr/>
        </p:nvSpPr>
        <p:spPr>
          <a:xfrm>
            <a:off x="-609600" y="372070"/>
            <a:ext cx="9144000" cy="923330"/>
          </a:xfrm>
          <a:prstGeom prst="rect">
            <a:avLst/>
          </a:prstGeom>
          <a:noFill/>
        </p:spPr>
        <p:txBody>
          <a:bodyPr wrap="square" rtlCol="0">
            <a:spAutoFit/>
          </a:bodyPr>
          <a:lstStyle/>
          <a:p>
            <a:pPr algn="ctr"/>
            <a:r>
              <a:rPr lang="en-US" sz="5400" b="1" dirty="0" smtClean="0">
                <a:solidFill>
                  <a:schemeClr val="tx1">
                    <a:lumMod val="75000"/>
                    <a:lumOff val="25000"/>
                  </a:schemeClr>
                </a:solidFill>
              </a:rPr>
              <a:t>B2B</a:t>
            </a:r>
            <a:r>
              <a:rPr lang="en-US" sz="3600" b="1" dirty="0" smtClean="0">
                <a:solidFill>
                  <a:schemeClr val="tx1">
                    <a:lumMod val="75000"/>
                    <a:lumOff val="25000"/>
                  </a:schemeClr>
                </a:solidFill>
              </a:rPr>
              <a:t> SOCIAL INTELLIGENCE</a:t>
            </a:r>
            <a:endParaRPr lang="en-US" sz="3600" b="1" dirty="0">
              <a:solidFill>
                <a:schemeClr val="tx1">
                  <a:lumMod val="75000"/>
                  <a:lumOff val="25000"/>
                </a:schemeClr>
              </a:solidFill>
            </a:endParaRPr>
          </a:p>
        </p:txBody>
      </p:sp>
      <p:sp>
        <p:nvSpPr>
          <p:cNvPr id="5" name="TextBox 4"/>
          <p:cNvSpPr txBox="1"/>
          <p:nvPr/>
        </p:nvSpPr>
        <p:spPr>
          <a:xfrm>
            <a:off x="2362200" y="1295400"/>
            <a:ext cx="4038600" cy="2308324"/>
          </a:xfrm>
          <a:prstGeom prst="rect">
            <a:avLst/>
          </a:prstGeom>
          <a:noFill/>
        </p:spPr>
        <p:txBody>
          <a:bodyPr wrap="square" rtlCol="0">
            <a:spAutoFit/>
          </a:bodyPr>
          <a:lstStyle/>
          <a:p>
            <a:r>
              <a:rPr lang="en-US" dirty="0" smtClean="0">
                <a:solidFill>
                  <a:schemeClr val="tx1">
                    <a:lumMod val="75000"/>
                    <a:lumOff val="25000"/>
                  </a:schemeClr>
                </a:solidFill>
              </a:rPr>
              <a:t>The things we share in a professional</a:t>
            </a:r>
            <a:br>
              <a:rPr lang="en-US" dirty="0" smtClean="0">
                <a:solidFill>
                  <a:schemeClr val="tx1">
                    <a:lumMod val="75000"/>
                    <a:lumOff val="25000"/>
                  </a:schemeClr>
                </a:solidFill>
              </a:rPr>
            </a:br>
            <a:r>
              <a:rPr lang="en-US" dirty="0" smtClean="0">
                <a:solidFill>
                  <a:schemeClr val="tx1">
                    <a:lumMod val="75000"/>
                    <a:lumOff val="25000"/>
                  </a:schemeClr>
                </a:solidFill>
              </a:rPr>
              <a:t>   manner – often as a means to an end,</a:t>
            </a:r>
          </a:p>
          <a:p>
            <a:r>
              <a:rPr lang="en-US" dirty="0" smtClean="0">
                <a:solidFill>
                  <a:schemeClr val="tx1">
                    <a:lumMod val="75000"/>
                    <a:lumOff val="25000"/>
                  </a:schemeClr>
                </a:solidFill>
              </a:rPr>
              <a:t>     i.e. to market the organization or sell</a:t>
            </a:r>
            <a:br>
              <a:rPr lang="en-US" dirty="0" smtClean="0">
                <a:solidFill>
                  <a:schemeClr val="tx1">
                    <a:lumMod val="75000"/>
                    <a:lumOff val="25000"/>
                  </a:schemeClr>
                </a:solidFill>
              </a:rPr>
            </a:br>
            <a:r>
              <a:rPr lang="en-US" dirty="0" smtClean="0">
                <a:solidFill>
                  <a:schemeClr val="tx1">
                    <a:lumMod val="75000"/>
                    <a:lumOff val="25000"/>
                  </a:schemeClr>
                </a:solidFill>
              </a:rPr>
              <a:t>        influencers about services.</a:t>
            </a:r>
          </a:p>
          <a:p>
            <a:endParaRPr lang="en-US" dirty="0">
              <a:solidFill>
                <a:schemeClr val="tx1">
                  <a:lumMod val="75000"/>
                  <a:lumOff val="25000"/>
                </a:schemeClr>
              </a:solidFill>
            </a:endParaRPr>
          </a:p>
          <a:p>
            <a:r>
              <a:rPr lang="en-US" dirty="0" smtClean="0">
                <a:solidFill>
                  <a:schemeClr val="tx1">
                    <a:lumMod val="75000"/>
                    <a:lumOff val="25000"/>
                  </a:schemeClr>
                </a:solidFill>
              </a:rPr>
              <a:t>      These dialogues are in the cool zone – </a:t>
            </a:r>
            <a:br>
              <a:rPr lang="en-US" dirty="0" smtClean="0">
                <a:solidFill>
                  <a:schemeClr val="tx1">
                    <a:lumMod val="75000"/>
                    <a:lumOff val="25000"/>
                  </a:schemeClr>
                </a:solidFill>
              </a:rPr>
            </a:br>
            <a:r>
              <a:rPr lang="en-US" dirty="0" smtClean="0">
                <a:solidFill>
                  <a:schemeClr val="tx1">
                    <a:lumMod val="75000"/>
                    <a:lumOff val="25000"/>
                  </a:schemeClr>
                </a:solidFill>
              </a:rPr>
              <a:t>    they are likely to be thoughtful,</a:t>
            </a:r>
            <a:br>
              <a:rPr lang="en-US" dirty="0" smtClean="0">
                <a:solidFill>
                  <a:schemeClr val="tx1">
                    <a:lumMod val="75000"/>
                    <a:lumOff val="25000"/>
                  </a:schemeClr>
                </a:solidFill>
              </a:rPr>
            </a:br>
            <a:r>
              <a:rPr lang="en-US" dirty="0" smtClean="0">
                <a:solidFill>
                  <a:schemeClr val="tx1">
                    <a:lumMod val="75000"/>
                    <a:lumOff val="25000"/>
                  </a:schemeClr>
                </a:solidFill>
              </a:rPr>
              <a:t>analytical and well communicated.</a:t>
            </a:r>
            <a:endParaRPr lang="en-US" dirty="0">
              <a:solidFill>
                <a:schemeClr val="tx1">
                  <a:lumMod val="75000"/>
                  <a:lumOff val="25000"/>
                </a:schemeClr>
              </a:solidFill>
            </a:endParaRPr>
          </a:p>
        </p:txBody>
      </p:sp>
      <p:sp>
        <p:nvSpPr>
          <p:cNvPr id="6" name="TextBox 5"/>
          <p:cNvSpPr txBox="1"/>
          <p:nvPr/>
        </p:nvSpPr>
        <p:spPr>
          <a:xfrm>
            <a:off x="228600" y="3733800"/>
            <a:ext cx="1981200" cy="2862322"/>
          </a:xfrm>
          <a:prstGeom prst="rect">
            <a:avLst/>
          </a:prstGeom>
          <a:noFill/>
        </p:spPr>
        <p:txBody>
          <a:bodyPr wrap="square" rtlCol="0">
            <a:spAutoFit/>
          </a:bodyPr>
          <a:lstStyle/>
          <a:p>
            <a:r>
              <a:rPr lang="en-US" dirty="0" smtClean="0">
                <a:solidFill>
                  <a:schemeClr val="tx1">
                    <a:lumMod val="75000"/>
                    <a:lumOff val="25000"/>
                  </a:schemeClr>
                </a:solidFill>
              </a:rPr>
              <a:t>This data</a:t>
            </a:r>
            <a:br>
              <a:rPr lang="en-US" dirty="0" smtClean="0">
                <a:solidFill>
                  <a:schemeClr val="tx1">
                    <a:lumMod val="75000"/>
                    <a:lumOff val="25000"/>
                  </a:schemeClr>
                </a:solidFill>
              </a:rPr>
            </a:br>
            <a:r>
              <a:rPr lang="en-US" dirty="0" smtClean="0">
                <a:solidFill>
                  <a:schemeClr val="tx1">
                    <a:lumMod val="75000"/>
                    <a:lumOff val="25000"/>
                  </a:schemeClr>
                </a:solidFill>
              </a:rPr>
              <a:t>is intellectual,</a:t>
            </a:r>
            <a:br>
              <a:rPr lang="en-US" dirty="0" smtClean="0">
                <a:solidFill>
                  <a:schemeClr val="tx1">
                    <a:lumMod val="75000"/>
                    <a:lumOff val="25000"/>
                  </a:schemeClr>
                </a:solidFill>
              </a:rPr>
            </a:br>
            <a:r>
              <a:rPr lang="en-US" dirty="0" smtClean="0">
                <a:solidFill>
                  <a:schemeClr val="tx1">
                    <a:lumMod val="75000"/>
                    <a:lumOff val="25000"/>
                  </a:schemeClr>
                </a:solidFill>
              </a:rPr>
              <a:t>professionally</a:t>
            </a:r>
            <a:br>
              <a:rPr lang="en-US" dirty="0" smtClean="0">
                <a:solidFill>
                  <a:schemeClr val="tx1">
                    <a:lumMod val="75000"/>
                    <a:lumOff val="25000"/>
                  </a:schemeClr>
                </a:solidFill>
              </a:rPr>
            </a:br>
            <a:r>
              <a:rPr lang="en-US" dirty="0" smtClean="0">
                <a:solidFill>
                  <a:schemeClr val="tx1">
                    <a:lumMod val="75000"/>
                    <a:lumOff val="25000"/>
                  </a:schemeClr>
                </a:solidFill>
              </a:rPr>
              <a:t>“packaged.”</a:t>
            </a:r>
            <a:br>
              <a:rPr lang="en-US" dirty="0" smtClean="0">
                <a:solidFill>
                  <a:schemeClr val="tx1">
                    <a:lumMod val="75000"/>
                    <a:lumOff val="25000"/>
                  </a:schemeClr>
                </a:solidFill>
              </a:rPr>
            </a:br>
            <a:r>
              <a:rPr lang="en-US" dirty="0" smtClean="0">
                <a:solidFill>
                  <a:schemeClr val="tx1">
                    <a:lumMod val="75000"/>
                    <a:lumOff val="25000"/>
                  </a:schemeClr>
                </a:solidFill>
              </a:rPr>
              <a:t>It profiles your</a:t>
            </a:r>
            <a:br>
              <a:rPr lang="en-US" dirty="0" smtClean="0">
                <a:solidFill>
                  <a:schemeClr val="tx1">
                    <a:lumMod val="75000"/>
                    <a:lumOff val="25000"/>
                  </a:schemeClr>
                </a:solidFill>
              </a:rPr>
            </a:br>
            <a:r>
              <a:rPr lang="en-US" dirty="0" smtClean="0">
                <a:solidFill>
                  <a:schemeClr val="tx1">
                    <a:lumMod val="75000"/>
                    <a:lumOff val="25000"/>
                  </a:schemeClr>
                </a:solidFill>
              </a:rPr>
              <a:t>markets for</a:t>
            </a:r>
            <a:br>
              <a:rPr lang="en-US" dirty="0" smtClean="0">
                <a:solidFill>
                  <a:schemeClr val="tx1">
                    <a:lumMod val="75000"/>
                    <a:lumOff val="25000"/>
                  </a:schemeClr>
                </a:solidFill>
              </a:rPr>
            </a:br>
            <a:r>
              <a:rPr lang="en-US" dirty="0" smtClean="0">
                <a:solidFill>
                  <a:schemeClr val="tx1">
                    <a:lumMod val="75000"/>
                    <a:lumOff val="25000"/>
                  </a:schemeClr>
                </a:solidFill>
              </a:rPr>
              <a:t>fast action and</a:t>
            </a:r>
            <a:br>
              <a:rPr lang="en-US" dirty="0" smtClean="0">
                <a:solidFill>
                  <a:schemeClr val="tx1">
                    <a:lumMod val="75000"/>
                    <a:lumOff val="25000"/>
                  </a:schemeClr>
                </a:solidFill>
              </a:rPr>
            </a:br>
            <a:r>
              <a:rPr lang="en-US" dirty="0" smtClean="0">
                <a:solidFill>
                  <a:schemeClr val="tx1">
                    <a:lumMod val="75000"/>
                    <a:lumOff val="25000"/>
                  </a:schemeClr>
                </a:solidFill>
              </a:rPr>
              <a:t>gives you service</a:t>
            </a:r>
            <a:br>
              <a:rPr lang="en-US" dirty="0" smtClean="0">
                <a:solidFill>
                  <a:schemeClr val="tx1">
                    <a:lumMod val="75000"/>
                    <a:lumOff val="25000"/>
                  </a:schemeClr>
                </a:solidFill>
              </a:rPr>
            </a:br>
            <a:r>
              <a:rPr lang="en-US" dirty="0" smtClean="0">
                <a:solidFill>
                  <a:schemeClr val="tx1">
                    <a:lumMod val="75000"/>
                    <a:lumOff val="25000"/>
                  </a:schemeClr>
                </a:solidFill>
              </a:rPr>
              <a:t>and product </a:t>
            </a:r>
            <a:br>
              <a:rPr lang="en-US" dirty="0" smtClean="0">
                <a:solidFill>
                  <a:schemeClr val="tx1">
                    <a:lumMod val="75000"/>
                    <a:lumOff val="25000"/>
                  </a:schemeClr>
                </a:solidFill>
              </a:rPr>
            </a:br>
            <a:r>
              <a:rPr lang="en-US" dirty="0" smtClean="0">
                <a:solidFill>
                  <a:schemeClr val="tx1">
                    <a:lumMod val="75000"/>
                    <a:lumOff val="25000"/>
                  </a:schemeClr>
                </a:solidFill>
              </a:rPr>
              <a:t>demand insight.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ience-of-Language.jpg"/>
          <p:cNvPicPr>
            <a:picLocks noChangeAspect="1"/>
          </p:cNvPicPr>
          <p:nvPr/>
        </p:nvPicPr>
        <p:blipFill>
          <a:blip r:embed="rId3" cstate="print"/>
          <a:stretch>
            <a:fillRect/>
          </a:stretch>
        </p:blipFill>
        <p:spPr>
          <a:xfrm>
            <a:off x="0" y="0"/>
            <a:ext cx="9144000" cy="6858000"/>
          </a:xfrm>
          <a:prstGeom prst="rect">
            <a:avLst/>
          </a:prstGeom>
        </p:spPr>
      </p:pic>
      <p:sp>
        <p:nvSpPr>
          <p:cNvPr id="3" name="TextBox 2"/>
          <p:cNvSpPr txBox="1"/>
          <p:nvPr/>
        </p:nvSpPr>
        <p:spPr>
          <a:xfrm>
            <a:off x="381000" y="4800600"/>
            <a:ext cx="2514600" cy="1569660"/>
          </a:xfrm>
          <a:prstGeom prst="rect">
            <a:avLst/>
          </a:prstGeom>
          <a:noFill/>
        </p:spPr>
        <p:txBody>
          <a:bodyPr wrap="square" rtlCol="0">
            <a:spAutoFit/>
          </a:bodyPr>
          <a:lstStyle/>
          <a:p>
            <a:pPr algn="ctr"/>
            <a:r>
              <a:rPr lang="en-US" sz="1600" b="1" dirty="0" smtClean="0">
                <a:solidFill>
                  <a:schemeClr val="bg1"/>
                </a:solidFill>
              </a:rPr>
              <a:t>“I can’t</a:t>
            </a:r>
            <a:br>
              <a:rPr lang="en-US" sz="1600" b="1" dirty="0" smtClean="0">
                <a:solidFill>
                  <a:schemeClr val="bg1"/>
                </a:solidFill>
              </a:rPr>
            </a:br>
            <a:r>
              <a:rPr lang="en-US" sz="1600" b="1" dirty="0" smtClean="0">
                <a:solidFill>
                  <a:schemeClr val="bg1"/>
                </a:solidFill>
              </a:rPr>
              <a:t>believe I got that</a:t>
            </a:r>
          </a:p>
          <a:p>
            <a:pPr algn="ctr"/>
            <a:r>
              <a:rPr lang="en-US" sz="1600" b="1" dirty="0" smtClean="0">
                <a:solidFill>
                  <a:schemeClr val="bg1"/>
                </a:solidFill>
              </a:rPr>
              <a:t>Great insurance</a:t>
            </a:r>
            <a:br>
              <a:rPr lang="en-US" sz="1600" b="1" dirty="0" smtClean="0">
                <a:solidFill>
                  <a:schemeClr val="bg1"/>
                </a:solidFill>
              </a:rPr>
            </a:br>
            <a:r>
              <a:rPr lang="en-US" sz="1600" b="1" dirty="0" smtClean="0">
                <a:solidFill>
                  <a:schemeClr val="bg1"/>
                </a:solidFill>
              </a:rPr>
              <a:t>plan for half what</a:t>
            </a:r>
            <a:br>
              <a:rPr lang="en-US" sz="1600" b="1" dirty="0" smtClean="0">
                <a:solidFill>
                  <a:schemeClr val="bg1"/>
                </a:solidFill>
              </a:rPr>
            </a:br>
            <a:r>
              <a:rPr lang="en-US" sz="1600" b="1" dirty="0" smtClean="0">
                <a:solidFill>
                  <a:schemeClr val="bg1"/>
                </a:solidFill>
              </a:rPr>
              <a:t>the other guys</a:t>
            </a:r>
            <a:br>
              <a:rPr lang="en-US" sz="1600" b="1" dirty="0" smtClean="0">
                <a:solidFill>
                  <a:schemeClr val="bg1"/>
                </a:solidFill>
              </a:rPr>
            </a:br>
            <a:r>
              <a:rPr lang="en-US" sz="1600" b="1" dirty="0" smtClean="0">
                <a:solidFill>
                  <a:schemeClr val="bg1"/>
                </a:solidFill>
              </a:rPr>
              <a:t>charge. LOVE it!”</a:t>
            </a:r>
          </a:p>
        </p:txBody>
      </p:sp>
      <p:sp>
        <p:nvSpPr>
          <p:cNvPr id="4" name="TextBox 3"/>
          <p:cNvSpPr txBox="1"/>
          <p:nvPr/>
        </p:nvSpPr>
        <p:spPr>
          <a:xfrm>
            <a:off x="2590800" y="228600"/>
            <a:ext cx="1752600" cy="1354217"/>
          </a:xfrm>
          <a:prstGeom prst="rect">
            <a:avLst/>
          </a:prstGeom>
          <a:noFill/>
        </p:spPr>
        <p:txBody>
          <a:bodyPr wrap="square" rtlCol="0">
            <a:spAutoFit/>
          </a:bodyPr>
          <a:lstStyle/>
          <a:p>
            <a:pPr algn="ctr"/>
            <a:r>
              <a:rPr lang="en-US" sz="1600" b="1" dirty="0" smtClean="0">
                <a:solidFill>
                  <a:schemeClr val="bg1"/>
                </a:solidFill>
              </a:rPr>
              <a:t>“&gt;: (,</a:t>
            </a:r>
          </a:p>
          <a:p>
            <a:pPr algn="ctr"/>
            <a:r>
              <a:rPr lang="en-US" sz="1600" b="1" dirty="0" smtClean="0">
                <a:solidFill>
                  <a:schemeClr val="bg1"/>
                </a:solidFill>
              </a:rPr>
              <a:t>Broke b4</a:t>
            </a:r>
          </a:p>
          <a:p>
            <a:pPr algn="ctr"/>
            <a:r>
              <a:rPr lang="en-US" sz="1600" b="1" dirty="0" smtClean="0">
                <a:solidFill>
                  <a:schemeClr val="bg1"/>
                </a:solidFill>
              </a:rPr>
              <a:t>I got home.</a:t>
            </a:r>
            <a:br>
              <a:rPr lang="en-US" sz="1600" b="1" dirty="0" smtClean="0">
                <a:solidFill>
                  <a:schemeClr val="bg1"/>
                </a:solidFill>
              </a:rPr>
            </a:br>
            <a:r>
              <a:rPr lang="en-US" sz="1600" b="1" dirty="0" smtClean="0">
                <a:solidFill>
                  <a:schemeClr val="bg1"/>
                </a:solidFill>
              </a:rPr>
              <a:t>WTF?” </a:t>
            </a:r>
            <a:r>
              <a:rPr lang="en-US" b="1" dirty="0" smtClean="0">
                <a:solidFill>
                  <a:schemeClr val="bg1"/>
                </a:solidFill>
              </a:rPr>
              <a:t/>
            </a:r>
            <a:br>
              <a:rPr lang="en-US" b="1" dirty="0" smtClean="0">
                <a:solidFill>
                  <a:schemeClr val="bg1"/>
                </a:solidFill>
              </a:rPr>
            </a:br>
            <a:endParaRPr lang="en-US" b="1" dirty="0" smtClean="0">
              <a:solidFill>
                <a:schemeClr val="bg1"/>
              </a:solidFill>
            </a:endParaRPr>
          </a:p>
        </p:txBody>
      </p:sp>
      <p:sp>
        <p:nvSpPr>
          <p:cNvPr id="5" name="TextBox 4"/>
          <p:cNvSpPr txBox="1"/>
          <p:nvPr/>
        </p:nvSpPr>
        <p:spPr>
          <a:xfrm>
            <a:off x="1295400" y="1828800"/>
            <a:ext cx="1752600" cy="1323439"/>
          </a:xfrm>
          <a:prstGeom prst="rect">
            <a:avLst/>
          </a:prstGeom>
          <a:noFill/>
        </p:spPr>
        <p:txBody>
          <a:bodyPr wrap="square" rtlCol="0">
            <a:spAutoFit/>
          </a:bodyPr>
          <a:lstStyle/>
          <a:p>
            <a:pPr algn="ctr"/>
            <a:r>
              <a:rPr lang="en-US" sz="1600" b="1" dirty="0" smtClean="0">
                <a:solidFill>
                  <a:schemeClr val="bg1"/>
                </a:solidFill>
              </a:rPr>
              <a:t>“That</a:t>
            </a:r>
            <a:br>
              <a:rPr lang="en-US" sz="1600" b="1" dirty="0" smtClean="0">
                <a:solidFill>
                  <a:schemeClr val="bg1"/>
                </a:solidFill>
              </a:rPr>
            </a:br>
            <a:r>
              <a:rPr lang="en-US" sz="1600" b="1" dirty="0" smtClean="0">
                <a:solidFill>
                  <a:schemeClr val="bg1"/>
                </a:solidFill>
              </a:rPr>
              <a:t>store’s </a:t>
            </a:r>
            <a:r>
              <a:rPr lang="en-US" sz="1600" b="1" dirty="0" err="1" smtClean="0">
                <a:solidFill>
                  <a:schemeClr val="bg1"/>
                </a:solidFill>
              </a:rPr>
              <a:t>swagg</a:t>
            </a:r>
            <a:r>
              <a:rPr lang="en-US" sz="1600" b="1" dirty="0" smtClean="0">
                <a:solidFill>
                  <a:schemeClr val="bg1"/>
                </a:solidFill>
              </a:rPr>
              <a:t>.</a:t>
            </a:r>
          </a:p>
          <a:p>
            <a:pPr algn="ctr"/>
            <a:r>
              <a:rPr lang="en-US" sz="1600" b="1" dirty="0" smtClean="0">
                <a:solidFill>
                  <a:schemeClr val="bg1"/>
                </a:solidFill>
              </a:rPr>
              <a:t>Manager’s</a:t>
            </a:r>
            <a:br>
              <a:rPr lang="en-US" sz="1600" b="1" dirty="0" smtClean="0">
                <a:solidFill>
                  <a:schemeClr val="bg1"/>
                </a:solidFill>
              </a:rPr>
            </a:br>
            <a:r>
              <a:rPr lang="en-US" sz="1600" b="1" dirty="0" smtClean="0">
                <a:solidFill>
                  <a:schemeClr val="bg1"/>
                </a:solidFill>
              </a:rPr>
              <a:t>bomb.net”</a:t>
            </a:r>
            <a:br>
              <a:rPr lang="en-US" sz="1600" b="1" dirty="0" smtClean="0">
                <a:solidFill>
                  <a:schemeClr val="bg1"/>
                </a:solidFill>
              </a:rPr>
            </a:br>
            <a:endParaRPr lang="en-US" sz="1600" b="1" dirty="0" smtClean="0">
              <a:solidFill>
                <a:schemeClr val="bg1"/>
              </a:solidFill>
            </a:endParaRPr>
          </a:p>
        </p:txBody>
      </p:sp>
      <p:sp>
        <p:nvSpPr>
          <p:cNvPr id="6" name="TextBox 5"/>
          <p:cNvSpPr txBox="1"/>
          <p:nvPr/>
        </p:nvSpPr>
        <p:spPr>
          <a:xfrm>
            <a:off x="0" y="3048000"/>
            <a:ext cx="2057400" cy="1569660"/>
          </a:xfrm>
          <a:prstGeom prst="rect">
            <a:avLst/>
          </a:prstGeom>
          <a:noFill/>
        </p:spPr>
        <p:txBody>
          <a:bodyPr wrap="square" rtlCol="0">
            <a:spAutoFit/>
          </a:bodyPr>
          <a:lstStyle/>
          <a:p>
            <a:pPr algn="ctr"/>
            <a:r>
              <a:rPr lang="en-US" sz="1600" b="1" dirty="0" smtClean="0">
                <a:solidFill>
                  <a:schemeClr val="bg1"/>
                </a:solidFill>
              </a:rPr>
              <a:t>“Hate</a:t>
            </a:r>
            <a:br>
              <a:rPr lang="en-US" sz="1600" b="1" dirty="0" smtClean="0">
                <a:solidFill>
                  <a:schemeClr val="bg1"/>
                </a:solidFill>
              </a:rPr>
            </a:br>
            <a:r>
              <a:rPr lang="en-US" sz="1600" b="1" dirty="0" smtClean="0">
                <a:solidFill>
                  <a:schemeClr val="bg1"/>
                </a:solidFill>
              </a:rPr>
              <a:t>the way that</a:t>
            </a:r>
            <a:br>
              <a:rPr lang="en-US" sz="1600" b="1" dirty="0" smtClean="0">
                <a:solidFill>
                  <a:schemeClr val="bg1"/>
                </a:solidFill>
              </a:rPr>
            </a:br>
            <a:r>
              <a:rPr lang="en-US" sz="1600" b="1" dirty="0" smtClean="0">
                <a:solidFill>
                  <a:schemeClr val="bg1"/>
                </a:solidFill>
              </a:rPr>
              <a:t>commercial</a:t>
            </a:r>
            <a:br>
              <a:rPr lang="en-US" sz="1600" b="1" dirty="0" smtClean="0">
                <a:solidFill>
                  <a:schemeClr val="bg1"/>
                </a:solidFill>
              </a:rPr>
            </a:br>
            <a:r>
              <a:rPr lang="en-US" sz="1600" b="1" dirty="0" smtClean="0">
                <a:solidFill>
                  <a:schemeClr val="bg1"/>
                </a:solidFill>
              </a:rPr>
              <a:t>makes all of us</a:t>
            </a:r>
            <a:br>
              <a:rPr lang="en-US" sz="1600" b="1" dirty="0" smtClean="0">
                <a:solidFill>
                  <a:schemeClr val="bg1"/>
                </a:solidFill>
              </a:rPr>
            </a:br>
            <a:r>
              <a:rPr lang="en-US" sz="1600" b="1" dirty="0" smtClean="0">
                <a:solidFill>
                  <a:schemeClr val="bg1"/>
                </a:solidFill>
              </a:rPr>
              <a:t>look stupid!”</a:t>
            </a:r>
            <a:br>
              <a:rPr lang="en-US" sz="1600" b="1" dirty="0" smtClean="0">
                <a:solidFill>
                  <a:schemeClr val="bg1"/>
                </a:solidFill>
              </a:rPr>
            </a:br>
            <a:endParaRPr lang="en-US" sz="1600" b="1" dirty="0" smtClean="0">
              <a:solidFill>
                <a:schemeClr val="bg1"/>
              </a:solidFill>
            </a:endParaRPr>
          </a:p>
        </p:txBody>
      </p:sp>
      <p:sp>
        <p:nvSpPr>
          <p:cNvPr id="7" name="TextBox 6"/>
          <p:cNvSpPr txBox="1"/>
          <p:nvPr/>
        </p:nvSpPr>
        <p:spPr>
          <a:xfrm>
            <a:off x="4343400" y="152400"/>
            <a:ext cx="1752600" cy="1815882"/>
          </a:xfrm>
          <a:prstGeom prst="rect">
            <a:avLst/>
          </a:prstGeom>
          <a:noFill/>
        </p:spPr>
        <p:txBody>
          <a:bodyPr wrap="square" rtlCol="0">
            <a:spAutoFit/>
          </a:bodyPr>
          <a:lstStyle/>
          <a:p>
            <a:pPr algn="ctr"/>
            <a:r>
              <a:rPr lang="en-US" sz="1600" b="1" dirty="0" smtClean="0">
                <a:solidFill>
                  <a:schemeClr val="bg1"/>
                </a:solidFill>
              </a:rPr>
              <a:t>“Same</a:t>
            </a:r>
            <a:br>
              <a:rPr lang="en-US" sz="1600" b="1" dirty="0" smtClean="0">
                <a:solidFill>
                  <a:schemeClr val="bg1"/>
                </a:solidFill>
              </a:rPr>
            </a:br>
            <a:r>
              <a:rPr lang="en-US" sz="1600" b="1" dirty="0" smtClean="0">
                <a:solidFill>
                  <a:schemeClr val="bg1"/>
                </a:solidFill>
              </a:rPr>
              <a:t>exact items,</a:t>
            </a:r>
            <a:br>
              <a:rPr lang="en-US" sz="1600" b="1" dirty="0" smtClean="0">
                <a:solidFill>
                  <a:schemeClr val="bg1"/>
                </a:solidFill>
              </a:rPr>
            </a:br>
            <a:r>
              <a:rPr lang="en-US" sz="1600" b="1" dirty="0" smtClean="0">
                <a:solidFill>
                  <a:schemeClr val="bg1"/>
                </a:solidFill>
              </a:rPr>
              <a:t>25% more</a:t>
            </a:r>
            <a:br>
              <a:rPr lang="en-US" sz="1600" b="1" dirty="0" smtClean="0">
                <a:solidFill>
                  <a:schemeClr val="bg1"/>
                </a:solidFill>
              </a:rPr>
            </a:br>
            <a:r>
              <a:rPr lang="en-US" sz="1600" b="1" dirty="0" smtClean="0">
                <a:solidFill>
                  <a:schemeClr val="bg1"/>
                </a:solidFill>
              </a:rPr>
              <a:t>than anyone</a:t>
            </a:r>
            <a:br>
              <a:rPr lang="en-US" sz="1600" b="1" dirty="0" smtClean="0">
                <a:solidFill>
                  <a:schemeClr val="bg1"/>
                </a:solidFill>
              </a:rPr>
            </a:br>
            <a:r>
              <a:rPr lang="en-US" sz="1600" b="1" dirty="0" smtClean="0">
                <a:solidFill>
                  <a:schemeClr val="bg1"/>
                </a:solidFill>
              </a:rPr>
              <a:t>else. Hiss.”</a:t>
            </a:r>
            <a:br>
              <a:rPr lang="en-US" sz="1600" b="1" dirty="0" smtClean="0">
                <a:solidFill>
                  <a:schemeClr val="bg1"/>
                </a:solidFill>
              </a:rPr>
            </a:br>
            <a:r>
              <a:rPr lang="en-US" sz="1600" b="1" dirty="0" smtClean="0">
                <a:solidFill>
                  <a:schemeClr val="bg1"/>
                </a:solidFill>
              </a:rPr>
              <a:t/>
            </a:r>
            <a:br>
              <a:rPr lang="en-US" sz="1600" b="1" dirty="0" smtClean="0">
                <a:solidFill>
                  <a:schemeClr val="bg1"/>
                </a:solidFill>
              </a:rPr>
            </a:br>
            <a:endParaRPr lang="en-US" sz="1600" b="1" dirty="0" smtClean="0">
              <a:solidFill>
                <a:schemeClr val="bg1"/>
              </a:solidFill>
            </a:endParaRPr>
          </a:p>
        </p:txBody>
      </p:sp>
      <p:sp>
        <p:nvSpPr>
          <p:cNvPr id="8" name="TextBox 7"/>
          <p:cNvSpPr txBox="1"/>
          <p:nvPr/>
        </p:nvSpPr>
        <p:spPr>
          <a:xfrm>
            <a:off x="5334000" y="1917918"/>
            <a:ext cx="2057400" cy="1815882"/>
          </a:xfrm>
          <a:prstGeom prst="rect">
            <a:avLst/>
          </a:prstGeom>
          <a:noFill/>
        </p:spPr>
        <p:txBody>
          <a:bodyPr wrap="square" rtlCol="0">
            <a:spAutoFit/>
          </a:bodyPr>
          <a:lstStyle/>
          <a:p>
            <a:pPr algn="ctr"/>
            <a:r>
              <a:rPr lang="en-US" sz="1600" b="1" dirty="0" smtClean="0">
                <a:solidFill>
                  <a:schemeClr val="bg1"/>
                </a:solidFill>
              </a:rPr>
              <a:t>“Just</a:t>
            </a:r>
            <a:br>
              <a:rPr lang="en-US" sz="1600" b="1" dirty="0" smtClean="0">
                <a:solidFill>
                  <a:schemeClr val="bg1"/>
                </a:solidFill>
              </a:rPr>
            </a:br>
            <a:r>
              <a:rPr lang="en-US" sz="1600" b="1" dirty="0" smtClean="0">
                <a:solidFill>
                  <a:schemeClr val="bg1"/>
                </a:solidFill>
              </a:rPr>
              <a:t>call their</a:t>
            </a:r>
            <a:br>
              <a:rPr lang="en-US" sz="1600" b="1" dirty="0" smtClean="0">
                <a:solidFill>
                  <a:schemeClr val="bg1"/>
                </a:solidFill>
              </a:rPr>
            </a:br>
            <a:r>
              <a:rPr lang="en-US" sz="1600" b="1" dirty="0" smtClean="0">
                <a:solidFill>
                  <a:schemeClr val="bg1"/>
                </a:solidFill>
              </a:rPr>
              <a:t>customer Service,</a:t>
            </a:r>
            <a:br>
              <a:rPr lang="en-US" sz="1600" b="1" dirty="0" smtClean="0">
                <a:solidFill>
                  <a:schemeClr val="bg1"/>
                </a:solidFill>
              </a:rPr>
            </a:br>
            <a:r>
              <a:rPr lang="en-US" sz="1600" b="1" dirty="0" smtClean="0">
                <a:solidFill>
                  <a:schemeClr val="bg1"/>
                </a:solidFill>
              </a:rPr>
              <a:t>they know the</a:t>
            </a:r>
            <a:br>
              <a:rPr lang="en-US" sz="1600" b="1" dirty="0" smtClean="0">
                <a:solidFill>
                  <a:schemeClr val="bg1"/>
                </a:solidFill>
              </a:rPr>
            </a:br>
            <a:r>
              <a:rPr lang="en-US" sz="1600" b="1" dirty="0" smtClean="0">
                <a:solidFill>
                  <a:schemeClr val="bg1"/>
                </a:solidFill>
              </a:rPr>
              <a:t>issue, they’re</a:t>
            </a:r>
            <a:br>
              <a:rPr lang="en-US" sz="1600" b="1" dirty="0" smtClean="0">
                <a:solidFill>
                  <a:schemeClr val="bg1"/>
                </a:solidFill>
              </a:rPr>
            </a:br>
            <a:r>
              <a:rPr lang="en-US" sz="1600" b="1" dirty="0" smtClean="0">
                <a:solidFill>
                  <a:schemeClr val="bg1"/>
                </a:solidFill>
              </a:rPr>
              <a:t>good.”</a:t>
            </a:r>
            <a:br>
              <a:rPr lang="en-US" sz="1600" b="1" dirty="0" smtClean="0">
                <a:solidFill>
                  <a:schemeClr val="bg1"/>
                </a:solidFill>
              </a:rPr>
            </a:br>
            <a:endParaRPr lang="en-US" sz="1600" b="1" dirty="0" smtClean="0">
              <a:solidFill>
                <a:schemeClr val="bg1"/>
              </a:solidFill>
            </a:endParaRPr>
          </a:p>
        </p:txBody>
      </p:sp>
      <p:sp>
        <p:nvSpPr>
          <p:cNvPr id="9" name="TextBox 8"/>
          <p:cNvSpPr txBox="1"/>
          <p:nvPr/>
        </p:nvSpPr>
        <p:spPr>
          <a:xfrm>
            <a:off x="6781800" y="335340"/>
            <a:ext cx="2514600" cy="1569660"/>
          </a:xfrm>
          <a:prstGeom prst="rect">
            <a:avLst/>
          </a:prstGeom>
          <a:noFill/>
        </p:spPr>
        <p:txBody>
          <a:bodyPr wrap="square" rtlCol="0">
            <a:spAutoFit/>
          </a:bodyPr>
          <a:lstStyle/>
          <a:p>
            <a:pPr algn="ctr"/>
            <a:r>
              <a:rPr lang="en-US" sz="1600" b="1" dirty="0" smtClean="0">
                <a:solidFill>
                  <a:schemeClr val="bg1"/>
                </a:solidFill>
              </a:rPr>
              <a:t>“No one</a:t>
            </a:r>
            <a:br>
              <a:rPr lang="en-US" sz="1600" b="1" dirty="0" smtClean="0">
                <a:solidFill>
                  <a:schemeClr val="bg1"/>
                </a:solidFill>
              </a:rPr>
            </a:br>
            <a:r>
              <a:rPr lang="en-US" sz="1600" b="1" dirty="0" smtClean="0">
                <a:solidFill>
                  <a:schemeClr val="bg1"/>
                </a:solidFill>
              </a:rPr>
              <a:t>in my building</a:t>
            </a:r>
            <a:br>
              <a:rPr lang="en-US" sz="1600" b="1" dirty="0" smtClean="0">
                <a:solidFill>
                  <a:schemeClr val="bg1"/>
                </a:solidFill>
              </a:rPr>
            </a:br>
            <a:r>
              <a:rPr lang="en-US" sz="1600" b="1" dirty="0" smtClean="0">
                <a:solidFill>
                  <a:schemeClr val="bg1"/>
                </a:solidFill>
              </a:rPr>
              <a:t>can afford to buy. </a:t>
            </a:r>
            <a:br>
              <a:rPr lang="en-US" sz="1600" b="1" dirty="0" smtClean="0">
                <a:solidFill>
                  <a:schemeClr val="bg1"/>
                </a:solidFill>
              </a:rPr>
            </a:br>
            <a:r>
              <a:rPr lang="en-US" sz="1600" b="1" dirty="0" smtClean="0">
                <a:solidFill>
                  <a:schemeClr val="bg1"/>
                </a:solidFill>
              </a:rPr>
              <a:t>If they go that route,</a:t>
            </a:r>
            <a:br>
              <a:rPr lang="en-US" sz="1600" b="1" dirty="0" smtClean="0">
                <a:solidFill>
                  <a:schemeClr val="bg1"/>
                </a:solidFill>
              </a:rPr>
            </a:br>
            <a:r>
              <a:rPr lang="en-US" sz="1600" b="1" dirty="0" smtClean="0">
                <a:solidFill>
                  <a:schemeClr val="bg1"/>
                </a:solidFill>
              </a:rPr>
              <a:t>they need to do</a:t>
            </a:r>
            <a:br>
              <a:rPr lang="en-US" sz="1600" b="1" dirty="0" smtClean="0">
                <a:solidFill>
                  <a:schemeClr val="bg1"/>
                </a:solidFill>
              </a:rPr>
            </a:br>
            <a:r>
              <a:rPr lang="en-US" sz="1600" b="1" dirty="0" smtClean="0">
                <a:solidFill>
                  <a:schemeClr val="bg1"/>
                </a:solidFill>
              </a:rPr>
              <a:t>rent-to-own.”</a:t>
            </a:r>
          </a:p>
        </p:txBody>
      </p:sp>
      <p:sp>
        <p:nvSpPr>
          <p:cNvPr id="10" name="TextBox 9"/>
          <p:cNvSpPr txBox="1"/>
          <p:nvPr/>
        </p:nvSpPr>
        <p:spPr>
          <a:xfrm>
            <a:off x="-76200" y="76200"/>
            <a:ext cx="2971800" cy="1692771"/>
          </a:xfrm>
          <a:prstGeom prst="rect">
            <a:avLst/>
          </a:prstGeom>
          <a:noFill/>
        </p:spPr>
        <p:txBody>
          <a:bodyPr wrap="square" rtlCol="0">
            <a:spAutoFit/>
          </a:bodyPr>
          <a:lstStyle/>
          <a:p>
            <a:pPr algn="ctr"/>
            <a:r>
              <a:rPr lang="en-US" sz="2000" b="1" dirty="0" smtClean="0">
                <a:solidFill>
                  <a:schemeClr val="tx1">
                    <a:lumMod val="75000"/>
                    <a:lumOff val="25000"/>
                  </a:schemeClr>
                </a:solidFill>
              </a:rPr>
              <a:t>SCIENCE of COMMUNICATION</a:t>
            </a:r>
            <a:br>
              <a:rPr lang="en-US" sz="2000" b="1" dirty="0" smtClean="0">
                <a:solidFill>
                  <a:schemeClr val="tx1">
                    <a:lumMod val="75000"/>
                    <a:lumOff val="25000"/>
                  </a:schemeClr>
                </a:solidFill>
              </a:rPr>
            </a:br>
            <a:r>
              <a:rPr lang="en-US" sz="3200" b="1" dirty="0" smtClean="0">
                <a:solidFill>
                  <a:schemeClr val="tx1">
                    <a:lumMod val="75000"/>
                    <a:lumOff val="25000"/>
                  </a:schemeClr>
                </a:solidFill>
              </a:rPr>
              <a:t>=</a:t>
            </a:r>
          </a:p>
          <a:p>
            <a:pPr algn="ctr"/>
            <a:r>
              <a:rPr lang="en-US" sz="3200" b="1" dirty="0" smtClean="0">
                <a:solidFill>
                  <a:schemeClr val="tx1">
                    <a:lumMod val="75000"/>
                    <a:lumOff val="25000"/>
                  </a:schemeClr>
                </a:solidFill>
              </a:rPr>
              <a:t>INTELLIGENCE</a:t>
            </a:r>
            <a:endParaRPr lang="en-US" sz="3200" b="1" dirty="0">
              <a:solidFill>
                <a:schemeClr val="tx1">
                  <a:lumMod val="75000"/>
                  <a:lumOff val="2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telligence.jpg"/>
          <p:cNvPicPr>
            <a:picLocks noChangeAspect="1"/>
          </p:cNvPicPr>
          <p:nvPr/>
        </p:nvPicPr>
        <p:blipFill>
          <a:blip r:embed="rId3" cstate="print"/>
          <a:stretch>
            <a:fillRect/>
          </a:stretch>
        </p:blipFill>
        <p:spPr>
          <a:xfrm>
            <a:off x="0" y="0"/>
            <a:ext cx="9144000" cy="6858000"/>
          </a:xfrm>
          <a:prstGeom prst="rect">
            <a:avLst/>
          </a:prstGeom>
        </p:spPr>
      </p:pic>
      <p:sp>
        <p:nvSpPr>
          <p:cNvPr id="5" name="TextBox 4"/>
          <p:cNvSpPr txBox="1"/>
          <p:nvPr/>
        </p:nvSpPr>
        <p:spPr>
          <a:xfrm>
            <a:off x="685800" y="533400"/>
            <a:ext cx="762000" cy="646331"/>
          </a:xfrm>
          <a:prstGeom prst="rect">
            <a:avLst/>
          </a:prstGeom>
          <a:noFill/>
        </p:spPr>
        <p:txBody>
          <a:bodyPr wrap="square" rtlCol="0">
            <a:spAutoFit/>
          </a:bodyPr>
          <a:lstStyle/>
          <a:p>
            <a:pPr algn="ctr"/>
            <a:r>
              <a:rPr lang="en-US" b="1" dirty="0" smtClean="0">
                <a:solidFill>
                  <a:schemeClr val="bg1"/>
                </a:solidFill>
              </a:rPr>
              <a:t>The</a:t>
            </a:r>
          </a:p>
          <a:p>
            <a:pPr algn="ctr"/>
            <a:r>
              <a:rPr lang="en-US" b="1" dirty="0" smtClean="0">
                <a:solidFill>
                  <a:schemeClr val="bg1"/>
                </a:solidFill>
              </a:rPr>
              <a:t>BUZZ</a:t>
            </a:r>
            <a:endParaRPr lang="en-US" b="1" dirty="0">
              <a:solidFill>
                <a:schemeClr val="bg1"/>
              </a:solidFill>
            </a:endParaRPr>
          </a:p>
        </p:txBody>
      </p:sp>
      <p:sp>
        <p:nvSpPr>
          <p:cNvPr id="6" name="TextBox 5"/>
          <p:cNvSpPr txBox="1"/>
          <p:nvPr/>
        </p:nvSpPr>
        <p:spPr>
          <a:xfrm>
            <a:off x="1371600" y="43190"/>
            <a:ext cx="2057400" cy="276999"/>
          </a:xfrm>
          <a:prstGeom prst="rect">
            <a:avLst/>
          </a:prstGeom>
          <a:noFill/>
        </p:spPr>
        <p:txBody>
          <a:bodyPr wrap="square" rtlCol="0">
            <a:spAutoFit/>
          </a:bodyPr>
          <a:lstStyle/>
          <a:p>
            <a:r>
              <a:rPr lang="en-US" sz="1200" b="1" dirty="0" smtClean="0">
                <a:solidFill>
                  <a:schemeClr val="tx1">
                    <a:lumMod val="65000"/>
                    <a:lumOff val="35000"/>
                  </a:schemeClr>
                </a:solidFill>
              </a:rPr>
              <a:t>What they’re talking about.</a:t>
            </a:r>
            <a:endParaRPr lang="en-US" sz="1200" b="1" dirty="0">
              <a:solidFill>
                <a:schemeClr val="tx1">
                  <a:lumMod val="65000"/>
                  <a:lumOff val="35000"/>
                </a:schemeClr>
              </a:solidFill>
            </a:endParaRPr>
          </a:p>
        </p:txBody>
      </p:sp>
      <p:sp>
        <p:nvSpPr>
          <p:cNvPr id="7" name="TextBox 6"/>
          <p:cNvSpPr txBox="1"/>
          <p:nvPr/>
        </p:nvSpPr>
        <p:spPr>
          <a:xfrm>
            <a:off x="609600" y="2209800"/>
            <a:ext cx="914400" cy="646331"/>
          </a:xfrm>
          <a:prstGeom prst="rect">
            <a:avLst/>
          </a:prstGeom>
          <a:noFill/>
        </p:spPr>
        <p:txBody>
          <a:bodyPr wrap="square" rtlCol="0">
            <a:spAutoFit/>
          </a:bodyPr>
          <a:lstStyle/>
          <a:p>
            <a:pPr algn="ctr"/>
            <a:r>
              <a:rPr lang="en-US" b="1" dirty="0" smtClean="0">
                <a:solidFill>
                  <a:schemeClr val="bg1"/>
                </a:solidFill>
              </a:rPr>
              <a:t>The</a:t>
            </a:r>
          </a:p>
          <a:p>
            <a:pPr algn="ctr"/>
            <a:r>
              <a:rPr lang="en-US" b="1" dirty="0" smtClean="0">
                <a:solidFill>
                  <a:schemeClr val="bg1"/>
                </a:solidFill>
              </a:rPr>
              <a:t>BOMBS</a:t>
            </a:r>
            <a:endParaRPr lang="en-US" b="1" dirty="0">
              <a:solidFill>
                <a:schemeClr val="bg1"/>
              </a:solidFill>
            </a:endParaRPr>
          </a:p>
        </p:txBody>
      </p:sp>
      <p:sp>
        <p:nvSpPr>
          <p:cNvPr id="8" name="TextBox 7"/>
          <p:cNvSpPr txBox="1"/>
          <p:nvPr/>
        </p:nvSpPr>
        <p:spPr>
          <a:xfrm>
            <a:off x="1371600" y="1752600"/>
            <a:ext cx="2057400" cy="276999"/>
          </a:xfrm>
          <a:prstGeom prst="rect">
            <a:avLst/>
          </a:prstGeom>
          <a:noFill/>
        </p:spPr>
        <p:txBody>
          <a:bodyPr wrap="square" rtlCol="0">
            <a:spAutoFit/>
          </a:bodyPr>
          <a:lstStyle/>
          <a:p>
            <a:r>
              <a:rPr lang="en-US" sz="1200" b="1" dirty="0" smtClean="0">
                <a:solidFill>
                  <a:schemeClr val="tx1">
                    <a:lumMod val="65000"/>
                    <a:lumOff val="35000"/>
                  </a:schemeClr>
                </a:solidFill>
              </a:rPr>
              <a:t>What went wrong.</a:t>
            </a:r>
            <a:endParaRPr lang="en-US" sz="1200" b="1" dirty="0">
              <a:solidFill>
                <a:schemeClr val="tx1">
                  <a:lumMod val="65000"/>
                  <a:lumOff val="35000"/>
                </a:schemeClr>
              </a:solidFill>
            </a:endParaRPr>
          </a:p>
        </p:txBody>
      </p:sp>
      <p:sp>
        <p:nvSpPr>
          <p:cNvPr id="9" name="TextBox 8"/>
          <p:cNvSpPr txBox="1"/>
          <p:nvPr/>
        </p:nvSpPr>
        <p:spPr>
          <a:xfrm>
            <a:off x="685800" y="3962400"/>
            <a:ext cx="762000" cy="646331"/>
          </a:xfrm>
          <a:prstGeom prst="rect">
            <a:avLst/>
          </a:prstGeom>
          <a:noFill/>
        </p:spPr>
        <p:txBody>
          <a:bodyPr wrap="square" rtlCol="0">
            <a:spAutoFit/>
          </a:bodyPr>
          <a:lstStyle/>
          <a:p>
            <a:pPr algn="ctr"/>
            <a:r>
              <a:rPr lang="en-US" b="1" dirty="0" smtClean="0">
                <a:solidFill>
                  <a:schemeClr val="bg1"/>
                </a:solidFill>
              </a:rPr>
              <a:t>The</a:t>
            </a:r>
          </a:p>
          <a:p>
            <a:pPr algn="ctr"/>
            <a:r>
              <a:rPr lang="en-US" b="1" dirty="0" smtClean="0">
                <a:solidFill>
                  <a:schemeClr val="bg1"/>
                </a:solidFill>
              </a:rPr>
              <a:t>FANS</a:t>
            </a:r>
            <a:endParaRPr lang="en-US" b="1" dirty="0">
              <a:solidFill>
                <a:schemeClr val="bg1"/>
              </a:solidFill>
            </a:endParaRPr>
          </a:p>
        </p:txBody>
      </p:sp>
      <p:sp>
        <p:nvSpPr>
          <p:cNvPr id="10" name="TextBox 9"/>
          <p:cNvSpPr txBox="1"/>
          <p:nvPr/>
        </p:nvSpPr>
        <p:spPr>
          <a:xfrm>
            <a:off x="1447800" y="3429000"/>
            <a:ext cx="2057400" cy="276999"/>
          </a:xfrm>
          <a:prstGeom prst="rect">
            <a:avLst/>
          </a:prstGeom>
          <a:noFill/>
        </p:spPr>
        <p:txBody>
          <a:bodyPr wrap="square" rtlCol="0">
            <a:spAutoFit/>
          </a:bodyPr>
          <a:lstStyle/>
          <a:p>
            <a:r>
              <a:rPr lang="en-US" sz="1200" b="1" dirty="0" smtClean="0">
                <a:solidFill>
                  <a:schemeClr val="tx1">
                    <a:lumMod val="65000"/>
                    <a:lumOff val="35000"/>
                  </a:schemeClr>
                </a:solidFill>
              </a:rPr>
              <a:t>What they really follow.</a:t>
            </a:r>
            <a:endParaRPr lang="en-US" sz="1200" b="1" dirty="0">
              <a:solidFill>
                <a:schemeClr val="tx1">
                  <a:lumMod val="65000"/>
                  <a:lumOff val="35000"/>
                </a:schemeClr>
              </a:solidFill>
            </a:endParaRPr>
          </a:p>
        </p:txBody>
      </p:sp>
      <p:sp>
        <p:nvSpPr>
          <p:cNvPr id="11" name="TextBox 10"/>
          <p:cNvSpPr txBox="1"/>
          <p:nvPr/>
        </p:nvSpPr>
        <p:spPr>
          <a:xfrm>
            <a:off x="685800" y="5660395"/>
            <a:ext cx="762000" cy="646331"/>
          </a:xfrm>
          <a:prstGeom prst="rect">
            <a:avLst/>
          </a:prstGeom>
          <a:noFill/>
        </p:spPr>
        <p:txBody>
          <a:bodyPr wrap="square" rtlCol="0">
            <a:spAutoFit/>
          </a:bodyPr>
          <a:lstStyle/>
          <a:p>
            <a:pPr algn="ctr"/>
            <a:r>
              <a:rPr lang="en-US" b="1" dirty="0" smtClean="0">
                <a:solidFill>
                  <a:schemeClr val="bg1"/>
                </a:solidFill>
              </a:rPr>
              <a:t>The</a:t>
            </a:r>
          </a:p>
          <a:p>
            <a:pPr algn="ctr"/>
            <a:r>
              <a:rPr lang="en-US" b="1" dirty="0" smtClean="0">
                <a:solidFill>
                  <a:schemeClr val="bg1"/>
                </a:solidFill>
              </a:rPr>
              <a:t>BOOS</a:t>
            </a:r>
            <a:endParaRPr lang="en-US" b="1" dirty="0">
              <a:solidFill>
                <a:schemeClr val="bg1"/>
              </a:solidFill>
            </a:endParaRPr>
          </a:p>
        </p:txBody>
      </p:sp>
      <p:sp>
        <p:nvSpPr>
          <p:cNvPr id="12" name="TextBox 11"/>
          <p:cNvSpPr txBox="1"/>
          <p:nvPr/>
        </p:nvSpPr>
        <p:spPr>
          <a:xfrm>
            <a:off x="1371600" y="5105400"/>
            <a:ext cx="2057400" cy="276999"/>
          </a:xfrm>
          <a:prstGeom prst="rect">
            <a:avLst/>
          </a:prstGeom>
          <a:noFill/>
        </p:spPr>
        <p:txBody>
          <a:bodyPr wrap="square" rtlCol="0">
            <a:spAutoFit/>
          </a:bodyPr>
          <a:lstStyle/>
          <a:p>
            <a:r>
              <a:rPr lang="en-US" sz="1200" b="1" dirty="0" smtClean="0">
                <a:solidFill>
                  <a:schemeClr val="tx1">
                    <a:lumMod val="65000"/>
                    <a:lumOff val="35000"/>
                  </a:schemeClr>
                </a:solidFill>
              </a:rPr>
              <a:t>What ticks them off.</a:t>
            </a:r>
            <a:endParaRPr lang="en-US" sz="1200" b="1" dirty="0">
              <a:solidFill>
                <a:schemeClr val="tx1">
                  <a:lumMod val="65000"/>
                  <a:lumOff val="35000"/>
                </a:schemeClr>
              </a:solidFill>
            </a:endParaRPr>
          </a:p>
        </p:txBody>
      </p:sp>
      <p:sp>
        <p:nvSpPr>
          <p:cNvPr id="13" name="TextBox 12"/>
          <p:cNvSpPr txBox="1"/>
          <p:nvPr/>
        </p:nvSpPr>
        <p:spPr>
          <a:xfrm>
            <a:off x="7696200" y="533400"/>
            <a:ext cx="762000" cy="646331"/>
          </a:xfrm>
          <a:prstGeom prst="rect">
            <a:avLst/>
          </a:prstGeom>
          <a:noFill/>
        </p:spPr>
        <p:txBody>
          <a:bodyPr wrap="square" rtlCol="0">
            <a:spAutoFit/>
          </a:bodyPr>
          <a:lstStyle/>
          <a:p>
            <a:pPr algn="ctr"/>
            <a:r>
              <a:rPr lang="en-US" b="1" dirty="0" smtClean="0">
                <a:solidFill>
                  <a:schemeClr val="bg1"/>
                </a:solidFill>
              </a:rPr>
              <a:t>The</a:t>
            </a:r>
          </a:p>
          <a:p>
            <a:pPr algn="ctr"/>
            <a:r>
              <a:rPr lang="en-US" b="1" dirty="0" smtClean="0">
                <a:solidFill>
                  <a:schemeClr val="bg1"/>
                </a:solidFill>
              </a:rPr>
              <a:t>#!*+</a:t>
            </a:r>
            <a:endParaRPr lang="en-US" b="1" dirty="0">
              <a:solidFill>
                <a:schemeClr val="bg1"/>
              </a:solidFill>
            </a:endParaRPr>
          </a:p>
        </p:txBody>
      </p:sp>
      <p:sp>
        <p:nvSpPr>
          <p:cNvPr id="14" name="TextBox 13"/>
          <p:cNvSpPr txBox="1"/>
          <p:nvPr/>
        </p:nvSpPr>
        <p:spPr>
          <a:xfrm>
            <a:off x="7620000" y="2209800"/>
            <a:ext cx="914400" cy="646331"/>
          </a:xfrm>
          <a:prstGeom prst="rect">
            <a:avLst/>
          </a:prstGeom>
          <a:noFill/>
        </p:spPr>
        <p:txBody>
          <a:bodyPr wrap="square" rtlCol="0">
            <a:spAutoFit/>
          </a:bodyPr>
          <a:lstStyle/>
          <a:p>
            <a:pPr algn="ctr"/>
            <a:r>
              <a:rPr lang="en-US" b="1" dirty="0" smtClean="0">
                <a:solidFill>
                  <a:schemeClr val="bg1"/>
                </a:solidFill>
              </a:rPr>
              <a:t>The</a:t>
            </a:r>
          </a:p>
          <a:p>
            <a:pPr algn="ctr"/>
            <a:r>
              <a:rPr lang="en-US" b="1" dirty="0" smtClean="0">
                <a:solidFill>
                  <a:schemeClr val="bg1"/>
                </a:solidFill>
              </a:rPr>
              <a:t>KUDOS</a:t>
            </a:r>
            <a:endParaRPr lang="en-US" b="1" dirty="0">
              <a:solidFill>
                <a:schemeClr val="bg1"/>
              </a:solidFill>
            </a:endParaRPr>
          </a:p>
        </p:txBody>
      </p:sp>
      <p:sp>
        <p:nvSpPr>
          <p:cNvPr id="15" name="TextBox 14"/>
          <p:cNvSpPr txBox="1"/>
          <p:nvPr/>
        </p:nvSpPr>
        <p:spPr>
          <a:xfrm>
            <a:off x="7696200" y="3962400"/>
            <a:ext cx="762000" cy="646331"/>
          </a:xfrm>
          <a:prstGeom prst="rect">
            <a:avLst/>
          </a:prstGeom>
          <a:noFill/>
        </p:spPr>
        <p:txBody>
          <a:bodyPr wrap="square" rtlCol="0">
            <a:spAutoFit/>
          </a:bodyPr>
          <a:lstStyle/>
          <a:p>
            <a:pPr algn="ctr"/>
            <a:r>
              <a:rPr lang="en-US" b="1" dirty="0" smtClean="0">
                <a:solidFill>
                  <a:schemeClr val="bg1"/>
                </a:solidFill>
              </a:rPr>
              <a:t>The</a:t>
            </a:r>
          </a:p>
          <a:p>
            <a:pPr algn="ctr"/>
            <a:r>
              <a:rPr lang="en-US" b="1" dirty="0" smtClean="0">
                <a:solidFill>
                  <a:schemeClr val="bg1"/>
                </a:solidFill>
              </a:rPr>
              <a:t>R&amp;D</a:t>
            </a:r>
            <a:endParaRPr lang="en-US" b="1" dirty="0">
              <a:solidFill>
                <a:schemeClr val="bg1"/>
              </a:solidFill>
            </a:endParaRPr>
          </a:p>
        </p:txBody>
      </p:sp>
      <p:sp>
        <p:nvSpPr>
          <p:cNvPr id="16" name="TextBox 15"/>
          <p:cNvSpPr txBox="1"/>
          <p:nvPr/>
        </p:nvSpPr>
        <p:spPr>
          <a:xfrm>
            <a:off x="7696200" y="5660395"/>
            <a:ext cx="762000" cy="646331"/>
          </a:xfrm>
          <a:prstGeom prst="rect">
            <a:avLst/>
          </a:prstGeom>
          <a:noFill/>
        </p:spPr>
        <p:txBody>
          <a:bodyPr wrap="square" rtlCol="0">
            <a:spAutoFit/>
          </a:bodyPr>
          <a:lstStyle/>
          <a:p>
            <a:pPr algn="ctr"/>
            <a:r>
              <a:rPr lang="en-US" b="1" dirty="0" smtClean="0">
                <a:solidFill>
                  <a:schemeClr val="bg1"/>
                </a:solidFill>
              </a:rPr>
              <a:t>The</a:t>
            </a:r>
          </a:p>
          <a:p>
            <a:pPr algn="ctr"/>
            <a:r>
              <a:rPr lang="en-US" b="1" dirty="0" smtClean="0">
                <a:solidFill>
                  <a:schemeClr val="bg1"/>
                </a:solidFill>
              </a:rPr>
              <a:t>DATA</a:t>
            </a:r>
            <a:endParaRPr lang="en-US" b="1" dirty="0">
              <a:solidFill>
                <a:schemeClr val="bg1"/>
              </a:solidFill>
            </a:endParaRPr>
          </a:p>
        </p:txBody>
      </p:sp>
      <p:sp>
        <p:nvSpPr>
          <p:cNvPr id="17" name="TextBox 16"/>
          <p:cNvSpPr txBox="1"/>
          <p:nvPr/>
        </p:nvSpPr>
        <p:spPr>
          <a:xfrm>
            <a:off x="5715000" y="43190"/>
            <a:ext cx="2057400" cy="276999"/>
          </a:xfrm>
          <a:prstGeom prst="rect">
            <a:avLst/>
          </a:prstGeom>
          <a:noFill/>
        </p:spPr>
        <p:txBody>
          <a:bodyPr wrap="square" rtlCol="0">
            <a:spAutoFit/>
          </a:bodyPr>
          <a:lstStyle/>
          <a:p>
            <a:pPr algn="r"/>
            <a:r>
              <a:rPr lang="en-US" sz="1200" b="1" dirty="0" smtClean="0">
                <a:solidFill>
                  <a:schemeClr val="tx1">
                    <a:lumMod val="65000"/>
                    <a:lumOff val="35000"/>
                  </a:schemeClr>
                </a:solidFill>
              </a:rPr>
              <a:t>What’s going to go viral.</a:t>
            </a:r>
            <a:endParaRPr lang="en-US" sz="1200" b="1" dirty="0">
              <a:solidFill>
                <a:schemeClr val="tx1">
                  <a:lumMod val="65000"/>
                  <a:lumOff val="35000"/>
                </a:schemeClr>
              </a:solidFill>
            </a:endParaRPr>
          </a:p>
        </p:txBody>
      </p:sp>
      <p:sp>
        <p:nvSpPr>
          <p:cNvPr id="18" name="TextBox 17"/>
          <p:cNvSpPr txBox="1"/>
          <p:nvPr/>
        </p:nvSpPr>
        <p:spPr>
          <a:xfrm>
            <a:off x="5791200" y="1676400"/>
            <a:ext cx="2057400" cy="276999"/>
          </a:xfrm>
          <a:prstGeom prst="rect">
            <a:avLst/>
          </a:prstGeom>
          <a:noFill/>
        </p:spPr>
        <p:txBody>
          <a:bodyPr wrap="square" rtlCol="0">
            <a:spAutoFit/>
          </a:bodyPr>
          <a:lstStyle/>
          <a:p>
            <a:pPr algn="r"/>
            <a:r>
              <a:rPr lang="en-US" sz="1200" b="1" dirty="0" smtClean="0">
                <a:solidFill>
                  <a:schemeClr val="tx1">
                    <a:lumMod val="65000"/>
                    <a:lumOff val="35000"/>
                  </a:schemeClr>
                </a:solidFill>
              </a:rPr>
              <a:t>What you are doing right.</a:t>
            </a:r>
            <a:endParaRPr lang="en-US" sz="1200" b="1" dirty="0">
              <a:solidFill>
                <a:schemeClr val="tx1">
                  <a:lumMod val="65000"/>
                  <a:lumOff val="35000"/>
                </a:schemeClr>
              </a:solidFill>
            </a:endParaRPr>
          </a:p>
        </p:txBody>
      </p:sp>
      <p:sp>
        <p:nvSpPr>
          <p:cNvPr id="19" name="TextBox 18"/>
          <p:cNvSpPr txBox="1"/>
          <p:nvPr/>
        </p:nvSpPr>
        <p:spPr>
          <a:xfrm>
            <a:off x="5486400" y="3352800"/>
            <a:ext cx="2362200" cy="276999"/>
          </a:xfrm>
          <a:prstGeom prst="rect">
            <a:avLst/>
          </a:prstGeom>
          <a:noFill/>
        </p:spPr>
        <p:txBody>
          <a:bodyPr wrap="square" rtlCol="0">
            <a:spAutoFit/>
          </a:bodyPr>
          <a:lstStyle/>
          <a:p>
            <a:pPr algn="r"/>
            <a:r>
              <a:rPr lang="en-US" sz="1200" b="1" dirty="0" smtClean="0">
                <a:solidFill>
                  <a:schemeClr val="tx1">
                    <a:lumMod val="65000"/>
                    <a:lumOff val="35000"/>
                  </a:schemeClr>
                </a:solidFill>
              </a:rPr>
              <a:t>What they know that you don’t.</a:t>
            </a:r>
            <a:endParaRPr lang="en-US" sz="1200" b="1" dirty="0">
              <a:solidFill>
                <a:schemeClr val="tx1">
                  <a:lumMod val="65000"/>
                  <a:lumOff val="35000"/>
                </a:schemeClr>
              </a:solidFill>
            </a:endParaRPr>
          </a:p>
        </p:txBody>
      </p:sp>
      <p:sp>
        <p:nvSpPr>
          <p:cNvPr id="20" name="TextBox 19"/>
          <p:cNvSpPr txBox="1"/>
          <p:nvPr/>
        </p:nvSpPr>
        <p:spPr>
          <a:xfrm>
            <a:off x="5791200" y="5105400"/>
            <a:ext cx="2057400" cy="276999"/>
          </a:xfrm>
          <a:prstGeom prst="rect">
            <a:avLst/>
          </a:prstGeom>
          <a:noFill/>
        </p:spPr>
        <p:txBody>
          <a:bodyPr wrap="square" rtlCol="0">
            <a:spAutoFit/>
          </a:bodyPr>
          <a:lstStyle/>
          <a:p>
            <a:pPr algn="r"/>
            <a:r>
              <a:rPr lang="en-US" sz="1200" b="1" dirty="0" smtClean="0">
                <a:solidFill>
                  <a:schemeClr val="tx1">
                    <a:lumMod val="65000"/>
                    <a:lumOff val="35000"/>
                  </a:schemeClr>
                </a:solidFill>
              </a:rPr>
              <a:t>What they researched.</a:t>
            </a:r>
            <a:endParaRPr lang="en-US" sz="1200" b="1" dirty="0">
              <a:solidFill>
                <a:schemeClr val="tx1">
                  <a:lumMod val="65000"/>
                  <a:lumOff val="3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akeholders.jpg"/>
          <p:cNvPicPr>
            <a:picLocks noChangeAspect="1"/>
          </p:cNvPicPr>
          <p:nvPr/>
        </p:nvPicPr>
        <p:blipFill>
          <a:blip r:embed="rId3" cstate="print"/>
          <a:stretch>
            <a:fillRect/>
          </a:stretch>
        </p:blipFill>
        <p:spPr>
          <a:xfrm>
            <a:off x="0" y="0"/>
            <a:ext cx="9144000" cy="6858000"/>
          </a:xfrm>
          <a:prstGeom prst="rect">
            <a:avLst/>
          </a:prstGeom>
        </p:spPr>
      </p:pic>
      <p:sp>
        <p:nvSpPr>
          <p:cNvPr id="3" name="TextBox 2"/>
          <p:cNvSpPr txBox="1"/>
          <p:nvPr/>
        </p:nvSpPr>
        <p:spPr>
          <a:xfrm>
            <a:off x="3048000" y="990600"/>
            <a:ext cx="2971800" cy="2677656"/>
          </a:xfrm>
          <a:prstGeom prst="rect">
            <a:avLst/>
          </a:prstGeom>
          <a:noFill/>
        </p:spPr>
        <p:txBody>
          <a:bodyPr wrap="square" rtlCol="0">
            <a:spAutoFit/>
          </a:bodyPr>
          <a:lstStyle/>
          <a:p>
            <a:pPr algn="ctr"/>
            <a:r>
              <a:rPr lang="en-US" sz="2700" b="1" dirty="0" smtClean="0">
                <a:solidFill>
                  <a:schemeClr val="tx1">
                    <a:lumMod val="75000"/>
                    <a:lumOff val="25000"/>
                  </a:schemeClr>
                </a:solidFill>
              </a:rPr>
              <a:t>YOUR</a:t>
            </a:r>
            <a:br>
              <a:rPr lang="en-US" sz="2700" b="1" dirty="0" smtClean="0">
                <a:solidFill>
                  <a:schemeClr val="tx1">
                    <a:lumMod val="75000"/>
                    <a:lumOff val="25000"/>
                  </a:schemeClr>
                </a:solidFill>
              </a:rPr>
            </a:br>
            <a:r>
              <a:rPr lang="en-US" sz="2700" b="1" dirty="0" smtClean="0">
                <a:solidFill>
                  <a:schemeClr val="tx1">
                    <a:lumMod val="75000"/>
                    <a:lumOff val="25000"/>
                  </a:schemeClr>
                </a:solidFill>
              </a:rPr>
              <a:t>STAKEHOLDERS</a:t>
            </a:r>
            <a:br>
              <a:rPr lang="en-US" sz="2700" b="1" dirty="0" smtClean="0">
                <a:solidFill>
                  <a:schemeClr val="tx1">
                    <a:lumMod val="75000"/>
                    <a:lumOff val="25000"/>
                  </a:schemeClr>
                </a:solidFill>
              </a:rPr>
            </a:br>
            <a:r>
              <a:rPr lang="en-US" sz="2700" b="1" dirty="0" smtClean="0">
                <a:solidFill>
                  <a:schemeClr val="tx1">
                    <a:lumMod val="75000"/>
                    <a:lumOff val="25000"/>
                  </a:schemeClr>
                </a:solidFill>
              </a:rPr>
              <a:t>all benefit from</a:t>
            </a:r>
            <a:br>
              <a:rPr lang="en-US" sz="2700" b="1" dirty="0" smtClean="0">
                <a:solidFill>
                  <a:schemeClr val="tx1">
                    <a:lumMod val="75000"/>
                    <a:lumOff val="25000"/>
                  </a:schemeClr>
                </a:solidFill>
              </a:rPr>
            </a:br>
            <a:r>
              <a:rPr lang="en-US" sz="2700" b="1" dirty="0" smtClean="0">
                <a:solidFill>
                  <a:schemeClr val="tx1">
                    <a:lumMod val="75000"/>
                    <a:lumOff val="25000"/>
                  </a:schemeClr>
                </a:solidFill>
              </a:rPr>
              <a:t>the value of</a:t>
            </a:r>
            <a:br>
              <a:rPr lang="en-US" sz="2700" b="1" dirty="0" smtClean="0">
                <a:solidFill>
                  <a:schemeClr val="tx1">
                    <a:lumMod val="75000"/>
                    <a:lumOff val="25000"/>
                  </a:schemeClr>
                </a:solidFill>
              </a:rPr>
            </a:br>
            <a:r>
              <a:rPr lang="en-US" sz="2700" b="1" dirty="0" smtClean="0">
                <a:solidFill>
                  <a:schemeClr val="tx1">
                    <a:lumMod val="75000"/>
                    <a:lumOff val="25000"/>
                  </a:schemeClr>
                </a:solidFill>
              </a:rPr>
              <a:t>SEI</a:t>
            </a:r>
          </a:p>
          <a:p>
            <a:pPr algn="ctr"/>
            <a:endParaRPr lang="en-US" sz="2800" b="1" dirty="0">
              <a:solidFill>
                <a:schemeClr val="tx1">
                  <a:lumMod val="75000"/>
                  <a:lumOff val="25000"/>
                </a:schemeClr>
              </a:solidFill>
            </a:endParaRPr>
          </a:p>
        </p:txBody>
      </p:sp>
      <p:sp>
        <p:nvSpPr>
          <p:cNvPr id="4" name="TextBox 3"/>
          <p:cNvSpPr txBox="1"/>
          <p:nvPr/>
        </p:nvSpPr>
        <p:spPr>
          <a:xfrm>
            <a:off x="2438400" y="4191000"/>
            <a:ext cx="4191000" cy="2462213"/>
          </a:xfrm>
          <a:prstGeom prst="rect">
            <a:avLst/>
          </a:prstGeom>
          <a:noFill/>
        </p:spPr>
        <p:txBody>
          <a:bodyPr wrap="square" rtlCol="0">
            <a:spAutoFit/>
          </a:bodyPr>
          <a:lstStyle/>
          <a:p>
            <a:r>
              <a:rPr lang="en-US" sz="1400" b="1" dirty="0" smtClean="0">
                <a:solidFill>
                  <a:schemeClr val="tx1">
                    <a:lumMod val="65000"/>
                    <a:lumOff val="35000"/>
                  </a:schemeClr>
                </a:solidFill>
              </a:rPr>
              <a:t>People are talking, technology is listening, we’ll help you hear them.</a:t>
            </a:r>
          </a:p>
          <a:p>
            <a:endParaRPr lang="en-US" sz="1400" dirty="0" smtClean="0">
              <a:solidFill>
                <a:schemeClr val="tx1">
                  <a:lumMod val="65000"/>
                  <a:lumOff val="35000"/>
                </a:schemeClr>
              </a:solidFill>
            </a:endParaRPr>
          </a:p>
          <a:p>
            <a:pPr marL="233363" indent="-233363">
              <a:buBlip>
                <a:blip r:embed="rId4"/>
              </a:buBlip>
            </a:pPr>
            <a:r>
              <a:rPr lang="en-US" sz="1400" dirty="0" smtClean="0">
                <a:solidFill>
                  <a:schemeClr val="tx1">
                    <a:lumMod val="65000"/>
                    <a:lumOff val="35000"/>
                  </a:schemeClr>
                </a:solidFill>
              </a:rPr>
              <a:t>SM users are doing research for you – for free.</a:t>
            </a:r>
          </a:p>
          <a:p>
            <a:pPr marL="233363" indent="-233363">
              <a:buBlip>
                <a:blip r:embed="rId4"/>
              </a:buBlip>
            </a:pPr>
            <a:r>
              <a:rPr lang="en-US" sz="1400" dirty="0" smtClean="0">
                <a:solidFill>
                  <a:schemeClr val="tx1">
                    <a:lumMod val="65000"/>
                    <a:lumOff val="35000"/>
                  </a:schemeClr>
                </a:solidFill>
              </a:rPr>
              <a:t>SM users are doing your R&amp;D for you – for free.</a:t>
            </a:r>
          </a:p>
          <a:p>
            <a:pPr marL="233363" indent="-233363">
              <a:buBlip>
                <a:blip r:embed="rId4"/>
              </a:buBlip>
            </a:pPr>
            <a:r>
              <a:rPr lang="en-US" sz="1400" dirty="0" smtClean="0">
                <a:solidFill>
                  <a:schemeClr val="tx1">
                    <a:lumMod val="65000"/>
                    <a:lumOff val="35000"/>
                  </a:schemeClr>
                </a:solidFill>
              </a:rPr>
              <a:t>SM users are doing your market analytics for you – for free.</a:t>
            </a:r>
          </a:p>
          <a:p>
            <a:pPr marL="233363" indent="-233363">
              <a:buBlip>
                <a:blip r:embed="rId4"/>
              </a:buBlip>
            </a:pPr>
            <a:r>
              <a:rPr lang="en-US" sz="1400" dirty="0" smtClean="0">
                <a:solidFill>
                  <a:schemeClr val="tx1">
                    <a:lumMod val="65000"/>
                    <a:lumOff val="35000"/>
                  </a:schemeClr>
                </a:solidFill>
              </a:rPr>
              <a:t>And that’s just the beginning…</a:t>
            </a:r>
          </a:p>
          <a:p>
            <a:endParaRPr lang="en-US" sz="1400" dirty="0">
              <a:solidFill>
                <a:schemeClr val="tx1">
                  <a:lumMod val="65000"/>
                  <a:lumOff val="35000"/>
                </a:schemeClr>
              </a:solidFill>
            </a:endParaRPr>
          </a:p>
          <a:p>
            <a:r>
              <a:rPr lang="en-US" sz="1400" b="1" dirty="0" smtClean="0">
                <a:solidFill>
                  <a:schemeClr val="tx1">
                    <a:lumMod val="65000"/>
                    <a:lumOff val="35000"/>
                  </a:schemeClr>
                </a:solidFill>
              </a:rPr>
              <a:t>Tap into your billion-strong free workforce with Social Enterprise Intelligence.</a:t>
            </a:r>
          </a:p>
        </p:txBody>
      </p:sp>
      <p:sp>
        <p:nvSpPr>
          <p:cNvPr id="6" name="Rectangle 5"/>
          <p:cNvSpPr/>
          <p:nvPr/>
        </p:nvSpPr>
        <p:spPr>
          <a:xfrm>
            <a:off x="-381000" y="1447800"/>
            <a:ext cx="27432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lumMod val="75000"/>
                    <a:lumOff val="25000"/>
                  </a:schemeClr>
                </a:solidFill>
              </a:rPr>
              <a:t>YOUR TEAM</a:t>
            </a:r>
            <a:endParaRPr lang="en-US" dirty="0"/>
          </a:p>
        </p:txBody>
      </p:sp>
      <p:sp>
        <p:nvSpPr>
          <p:cNvPr id="7" name="Rectangle 6"/>
          <p:cNvSpPr/>
          <p:nvPr/>
        </p:nvSpPr>
        <p:spPr>
          <a:xfrm>
            <a:off x="6324600" y="1066800"/>
            <a:ext cx="289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lumMod val="75000"/>
                    <a:lumOff val="25000"/>
                  </a:schemeClr>
                </a:solidFill>
              </a:rPr>
              <a:t>YOUR CUSTOMER/CLIENT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ta-Collection.jpg"/>
          <p:cNvPicPr>
            <a:picLocks noChangeAspect="1"/>
          </p:cNvPicPr>
          <p:nvPr/>
        </p:nvPicPr>
        <p:blipFill>
          <a:blip r:embed="rId3" cstate="print"/>
          <a:stretch>
            <a:fillRect/>
          </a:stretch>
        </p:blipFill>
        <p:spPr>
          <a:xfrm>
            <a:off x="0" y="0"/>
            <a:ext cx="9144000" cy="6858000"/>
          </a:xfrm>
          <a:prstGeom prst="rect">
            <a:avLst/>
          </a:prstGeom>
        </p:spPr>
      </p:pic>
      <p:sp>
        <p:nvSpPr>
          <p:cNvPr id="3" name="TextBox 2"/>
          <p:cNvSpPr txBox="1"/>
          <p:nvPr/>
        </p:nvSpPr>
        <p:spPr>
          <a:xfrm>
            <a:off x="-1143000" y="4154269"/>
            <a:ext cx="9144000" cy="646331"/>
          </a:xfrm>
          <a:prstGeom prst="rect">
            <a:avLst/>
          </a:prstGeom>
          <a:noFill/>
        </p:spPr>
        <p:txBody>
          <a:bodyPr wrap="square" rtlCol="0">
            <a:spAutoFit/>
          </a:bodyPr>
          <a:lstStyle/>
          <a:p>
            <a:pPr algn="ctr"/>
            <a:r>
              <a:rPr lang="en-US" sz="3600" b="1" dirty="0" smtClean="0">
                <a:solidFill>
                  <a:schemeClr val="tx1">
                    <a:lumMod val="75000"/>
                    <a:lumOff val="25000"/>
                  </a:schemeClr>
                </a:solidFill>
              </a:rPr>
              <a:t>SOCIAL: DATA AQUISITION</a:t>
            </a:r>
            <a:endParaRPr lang="en-US" sz="3600" b="1" dirty="0">
              <a:solidFill>
                <a:schemeClr val="tx1">
                  <a:lumMod val="75000"/>
                  <a:lumOff val="25000"/>
                </a:schemeClr>
              </a:solidFill>
            </a:endParaRPr>
          </a:p>
        </p:txBody>
      </p:sp>
      <p:sp>
        <p:nvSpPr>
          <p:cNvPr id="4" name="TextBox 3"/>
          <p:cNvSpPr txBox="1"/>
          <p:nvPr/>
        </p:nvSpPr>
        <p:spPr>
          <a:xfrm>
            <a:off x="7086600" y="152400"/>
            <a:ext cx="1981200" cy="3231654"/>
          </a:xfrm>
          <a:prstGeom prst="rect">
            <a:avLst/>
          </a:prstGeom>
          <a:noFill/>
        </p:spPr>
        <p:txBody>
          <a:bodyPr wrap="square" rtlCol="0">
            <a:spAutoFit/>
          </a:bodyPr>
          <a:lstStyle/>
          <a:p>
            <a:r>
              <a:rPr lang="en-US" sz="1700" dirty="0" smtClean="0">
                <a:solidFill>
                  <a:schemeClr val="tx1">
                    <a:lumMod val="75000"/>
                    <a:lumOff val="25000"/>
                  </a:schemeClr>
                </a:solidFill>
              </a:rPr>
              <a:t>The technology to gather data exists on every social media platform.</a:t>
            </a:r>
          </a:p>
          <a:p>
            <a:endParaRPr lang="en-US" sz="1700" dirty="0">
              <a:solidFill>
                <a:schemeClr val="tx1">
                  <a:lumMod val="75000"/>
                  <a:lumOff val="25000"/>
                </a:schemeClr>
              </a:solidFill>
            </a:endParaRPr>
          </a:p>
          <a:p>
            <a:r>
              <a:rPr lang="en-US" sz="1700" dirty="0" smtClean="0">
                <a:solidFill>
                  <a:schemeClr val="tx1">
                    <a:lumMod val="75000"/>
                    <a:lumOff val="25000"/>
                  </a:schemeClr>
                </a:solidFill>
              </a:rPr>
              <a:t>Our proprietary data aggregation and communication science technology converts it into Social Enterprise Intelligence.</a:t>
            </a:r>
            <a:endParaRPr lang="en-US" sz="1700" dirty="0">
              <a:solidFill>
                <a:schemeClr val="tx1">
                  <a:lumMod val="75000"/>
                  <a:lumOff val="2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ta-Analysis.jpg"/>
          <p:cNvPicPr>
            <a:picLocks noChangeAspect="1"/>
          </p:cNvPicPr>
          <p:nvPr/>
        </p:nvPicPr>
        <p:blipFill>
          <a:blip r:embed="rId3" cstate="print"/>
          <a:stretch>
            <a:fillRect/>
          </a:stretch>
        </p:blipFill>
        <p:spPr>
          <a:xfrm>
            <a:off x="0" y="0"/>
            <a:ext cx="9144000" cy="6858000"/>
          </a:xfrm>
          <a:prstGeom prst="rect">
            <a:avLst/>
          </a:prstGeom>
        </p:spPr>
      </p:pic>
      <p:sp>
        <p:nvSpPr>
          <p:cNvPr id="3" name="TextBox 2"/>
          <p:cNvSpPr txBox="1"/>
          <p:nvPr/>
        </p:nvSpPr>
        <p:spPr>
          <a:xfrm>
            <a:off x="-2362200" y="3124200"/>
            <a:ext cx="9144000" cy="1200329"/>
          </a:xfrm>
          <a:prstGeom prst="rect">
            <a:avLst/>
          </a:prstGeom>
          <a:noFill/>
        </p:spPr>
        <p:txBody>
          <a:bodyPr wrap="square" rtlCol="0">
            <a:spAutoFit/>
          </a:bodyPr>
          <a:lstStyle/>
          <a:p>
            <a:pPr algn="ctr"/>
            <a:r>
              <a:rPr lang="en-US" sz="3600" b="1" dirty="0" smtClean="0">
                <a:solidFill>
                  <a:schemeClr val="tx1">
                    <a:lumMod val="75000"/>
                    <a:lumOff val="25000"/>
                  </a:schemeClr>
                </a:solidFill>
              </a:rPr>
              <a:t>INTELLIGENCE:</a:t>
            </a:r>
            <a:br>
              <a:rPr lang="en-US" sz="3600" b="1" dirty="0" smtClean="0">
                <a:solidFill>
                  <a:schemeClr val="tx1">
                    <a:lumMod val="75000"/>
                    <a:lumOff val="25000"/>
                  </a:schemeClr>
                </a:solidFill>
              </a:rPr>
            </a:br>
            <a:r>
              <a:rPr lang="en-US" sz="3600" b="1" dirty="0" smtClean="0">
                <a:solidFill>
                  <a:schemeClr val="tx1">
                    <a:lumMod val="75000"/>
                    <a:lumOff val="25000"/>
                  </a:schemeClr>
                </a:solidFill>
              </a:rPr>
              <a:t>DATA ANALYSIS</a:t>
            </a:r>
            <a:endParaRPr lang="en-US" sz="3600" b="1" dirty="0">
              <a:solidFill>
                <a:schemeClr val="tx1">
                  <a:lumMod val="75000"/>
                  <a:lumOff val="25000"/>
                </a:schemeClr>
              </a:solidFill>
            </a:endParaRPr>
          </a:p>
        </p:txBody>
      </p:sp>
      <p:sp>
        <p:nvSpPr>
          <p:cNvPr id="4" name="TextBox 3"/>
          <p:cNvSpPr txBox="1"/>
          <p:nvPr/>
        </p:nvSpPr>
        <p:spPr>
          <a:xfrm>
            <a:off x="6400800" y="189190"/>
            <a:ext cx="2743200" cy="8802410"/>
          </a:xfrm>
          <a:prstGeom prst="rect">
            <a:avLst/>
          </a:prstGeom>
          <a:noFill/>
        </p:spPr>
        <p:txBody>
          <a:bodyPr wrap="square" rtlCol="0">
            <a:spAutoFit/>
          </a:bodyPr>
          <a:lstStyle/>
          <a:p>
            <a:r>
              <a:rPr lang="en-US" sz="1600" b="1" dirty="0" smtClean="0">
                <a:solidFill>
                  <a:schemeClr val="tx1">
                    <a:lumMod val="75000"/>
                    <a:lumOff val="25000"/>
                  </a:schemeClr>
                </a:solidFill>
              </a:rPr>
              <a:t>Our system asks and answers:</a:t>
            </a:r>
          </a:p>
          <a:p>
            <a:r>
              <a:rPr lang="en-US" sz="1600" dirty="0" smtClean="0">
                <a:solidFill>
                  <a:schemeClr val="tx1">
                    <a:lumMod val="75000"/>
                    <a:lumOff val="25000"/>
                  </a:schemeClr>
                </a:solidFill>
              </a:rPr>
              <a:t>Who said it?</a:t>
            </a:r>
          </a:p>
          <a:p>
            <a:r>
              <a:rPr lang="en-US" sz="1600" dirty="0" smtClean="0">
                <a:solidFill>
                  <a:schemeClr val="tx1">
                    <a:lumMod val="75000"/>
                    <a:lumOff val="25000"/>
                  </a:schemeClr>
                </a:solidFill>
              </a:rPr>
              <a:t>What did they mean?</a:t>
            </a:r>
          </a:p>
          <a:p>
            <a:r>
              <a:rPr lang="en-US" sz="1600" dirty="0" smtClean="0">
                <a:solidFill>
                  <a:schemeClr val="tx1">
                    <a:lumMod val="75000"/>
                    <a:lumOff val="25000"/>
                  </a:schemeClr>
                </a:solidFill>
              </a:rPr>
              <a:t>Who cares?</a:t>
            </a:r>
          </a:p>
          <a:p>
            <a:endParaRPr lang="en-US" sz="1600" dirty="0" smtClean="0">
              <a:solidFill>
                <a:schemeClr val="tx1">
                  <a:lumMod val="75000"/>
                  <a:lumOff val="25000"/>
                </a:schemeClr>
              </a:solidFill>
            </a:endParaRPr>
          </a:p>
          <a:p>
            <a:r>
              <a:rPr lang="en-US" sz="1600" b="1" dirty="0" smtClean="0">
                <a:solidFill>
                  <a:schemeClr val="tx1">
                    <a:lumMod val="75000"/>
                    <a:lumOff val="25000"/>
                  </a:schemeClr>
                </a:solidFill>
              </a:rPr>
              <a:t>Better yet, it tells us:</a:t>
            </a:r>
          </a:p>
          <a:p>
            <a:r>
              <a:rPr lang="en-US" sz="1600" dirty="0" smtClean="0">
                <a:solidFill>
                  <a:schemeClr val="tx1">
                    <a:lumMod val="75000"/>
                    <a:lumOff val="25000"/>
                  </a:schemeClr>
                </a:solidFill>
              </a:rPr>
              <a:t>Do they lead or follow?</a:t>
            </a:r>
          </a:p>
          <a:p>
            <a:r>
              <a:rPr lang="en-US" sz="1600" dirty="0" smtClean="0">
                <a:solidFill>
                  <a:schemeClr val="tx1">
                    <a:lumMod val="75000"/>
                    <a:lumOff val="25000"/>
                  </a:schemeClr>
                </a:solidFill>
              </a:rPr>
              <a:t>Are they down or uptown?</a:t>
            </a:r>
          </a:p>
          <a:p>
            <a:r>
              <a:rPr lang="en-US" sz="1600" dirty="0" smtClean="0">
                <a:solidFill>
                  <a:schemeClr val="tx1">
                    <a:lumMod val="75000"/>
                    <a:lumOff val="25000"/>
                  </a:schemeClr>
                </a:solidFill>
              </a:rPr>
              <a:t>Are they a C or B?</a:t>
            </a:r>
          </a:p>
          <a:p>
            <a:endParaRPr lang="en-US" sz="1600" dirty="0" smtClean="0">
              <a:solidFill>
                <a:schemeClr val="tx1">
                  <a:lumMod val="75000"/>
                  <a:lumOff val="25000"/>
                </a:schemeClr>
              </a:solidFill>
            </a:endParaRPr>
          </a:p>
          <a:p>
            <a:r>
              <a:rPr lang="en-US" sz="1600" b="1" dirty="0" smtClean="0">
                <a:solidFill>
                  <a:schemeClr val="tx1">
                    <a:lumMod val="75000"/>
                    <a:lumOff val="25000"/>
                  </a:schemeClr>
                </a:solidFill>
              </a:rPr>
              <a:t>Then it ranks them on</a:t>
            </a:r>
          </a:p>
          <a:p>
            <a:r>
              <a:rPr lang="en-US" sz="1600" b="1" dirty="0" smtClean="0">
                <a:solidFill>
                  <a:schemeClr val="tx1">
                    <a:lumMod val="75000"/>
                    <a:lumOff val="25000"/>
                  </a:schemeClr>
                </a:solidFill>
              </a:rPr>
              <a:t>…among other things (many)</a:t>
            </a:r>
            <a:br>
              <a:rPr lang="en-US" sz="1600" b="1" dirty="0" smtClean="0">
                <a:solidFill>
                  <a:schemeClr val="tx1">
                    <a:lumMod val="75000"/>
                    <a:lumOff val="25000"/>
                  </a:schemeClr>
                </a:solidFill>
              </a:rPr>
            </a:br>
            <a:r>
              <a:rPr lang="en-US" sz="1600" b="1" dirty="0" smtClean="0">
                <a:solidFill>
                  <a:schemeClr val="tx1">
                    <a:lumMod val="75000"/>
                    <a:lumOff val="25000"/>
                  </a:schemeClr>
                </a:solidFill>
              </a:rPr>
              <a:t>are they free contributors to:</a:t>
            </a:r>
          </a:p>
          <a:p>
            <a:r>
              <a:rPr lang="en-US" sz="1600" dirty="0" smtClean="0">
                <a:solidFill>
                  <a:schemeClr val="tx1">
                    <a:lumMod val="75000"/>
                    <a:lumOff val="25000"/>
                  </a:schemeClr>
                </a:solidFill>
              </a:rPr>
              <a:t>Sales?</a:t>
            </a:r>
          </a:p>
          <a:p>
            <a:r>
              <a:rPr lang="en-US" sz="1600" dirty="0" smtClean="0">
                <a:solidFill>
                  <a:schemeClr val="tx1">
                    <a:lumMod val="75000"/>
                    <a:lumOff val="25000"/>
                  </a:schemeClr>
                </a:solidFill>
              </a:rPr>
              <a:t>Marketing?</a:t>
            </a:r>
          </a:p>
          <a:p>
            <a:r>
              <a:rPr lang="en-US" sz="1600" dirty="0" smtClean="0">
                <a:solidFill>
                  <a:schemeClr val="tx1">
                    <a:lumMod val="75000"/>
                    <a:lumOff val="25000"/>
                  </a:schemeClr>
                </a:solidFill>
              </a:rPr>
              <a:t>Customer Service?</a:t>
            </a:r>
          </a:p>
          <a:p>
            <a:r>
              <a:rPr lang="en-US" sz="1600" dirty="0" smtClean="0">
                <a:solidFill>
                  <a:schemeClr val="tx1">
                    <a:lumMod val="75000"/>
                    <a:lumOff val="25000"/>
                  </a:schemeClr>
                </a:solidFill>
              </a:rPr>
              <a:t>Product/Service R&amp;D?</a:t>
            </a:r>
          </a:p>
          <a:p>
            <a:r>
              <a:rPr lang="en-US" sz="1600" dirty="0" smtClean="0">
                <a:solidFill>
                  <a:schemeClr val="tx1">
                    <a:lumMod val="75000"/>
                    <a:lumOff val="25000"/>
                  </a:schemeClr>
                </a:solidFill>
              </a:rPr>
              <a:t>HR &amp; Staffing?</a:t>
            </a:r>
          </a:p>
          <a:p>
            <a:r>
              <a:rPr lang="en-US" sz="1600" dirty="0" smtClean="0">
                <a:solidFill>
                  <a:schemeClr val="tx1">
                    <a:lumMod val="75000"/>
                    <a:lumOff val="25000"/>
                  </a:schemeClr>
                </a:solidFill>
              </a:rPr>
              <a:t>Globalization…?</a:t>
            </a:r>
          </a:p>
          <a:p>
            <a:endParaRPr lang="en-US" sz="1600" dirty="0" smtClean="0">
              <a:solidFill>
                <a:schemeClr val="tx1">
                  <a:lumMod val="75000"/>
                  <a:lumOff val="25000"/>
                </a:schemeClr>
              </a:solidFill>
            </a:endParaRPr>
          </a:p>
          <a:p>
            <a:r>
              <a:rPr lang="en-US" sz="1600" b="1" dirty="0" smtClean="0">
                <a:solidFill>
                  <a:schemeClr val="tx1">
                    <a:lumMod val="75000"/>
                    <a:lumOff val="25000"/>
                  </a:schemeClr>
                </a:solidFill>
              </a:rPr>
              <a:t>…and when we reach back out to them:</a:t>
            </a:r>
          </a:p>
          <a:p>
            <a:r>
              <a:rPr lang="en-US" sz="1600" dirty="0" smtClean="0">
                <a:solidFill>
                  <a:schemeClr val="tx1">
                    <a:lumMod val="75000"/>
                    <a:lumOff val="25000"/>
                  </a:schemeClr>
                </a:solidFill>
              </a:rPr>
              <a:t>How do we speak?</a:t>
            </a:r>
          </a:p>
          <a:p>
            <a:r>
              <a:rPr lang="en-US" sz="1600" dirty="0" smtClean="0">
                <a:solidFill>
                  <a:schemeClr val="tx1">
                    <a:lumMod val="75000"/>
                    <a:lumOff val="25000"/>
                  </a:schemeClr>
                </a:solidFill>
              </a:rPr>
              <a:t>What makes the connection?</a:t>
            </a:r>
          </a:p>
          <a:p>
            <a:r>
              <a:rPr lang="en-US" sz="1600" dirty="0" smtClean="0">
                <a:solidFill>
                  <a:schemeClr val="tx1">
                    <a:lumMod val="75000"/>
                    <a:lumOff val="25000"/>
                  </a:schemeClr>
                </a:solidFill>
              </a:rPr>
              <a:t>Why would they be eager to make it?</a:t>
            </a:r>
          </a:p>
          <a:p>
            <a:endParaRPr lang="en-US" sz="1600" dirty="0" smtClean="0">
              <a:solidFill>
                <a:schemeClr val="tx1">
                  <a:lumMod val="75000"/>
                  <a:lumOff val="25000"/>
                </a:schemeClr>
              </a:solidFill>
            </a:endParaRPr>
          </a:p>
          <a:p>
            <a:endParaRPr lang="en-US" sz="1600" dirty="0" smtClean="0">
              <a:solidFill>
                <a:schemeClr val="tx1">
                  <a:lumMod val="75000"/>
                  <a:lumOff val="25000"/>
                </a:schemeClr>
              </a:solidFill>
            </a:endParaRPr>
          </a:p>
          <a:p>
            <a:endParaRPr lang="en-US" sz="1600" dirty="0" smtClean="0">
              <a:solidFill>
                <a:schemeClr val="tx1">
                  <a:lumMod val="75000"/>
                  <a:lumOff val="25000"/>
                </a:schemeClr>
              </a:solidFill>
            </a:endParaRPr>
          </a:p>
          <a:p>
            <a:r>
              <a:rPr lang="en-US" sz="1700" dirty="0" smtClean="0">
                <a:solidFill>
                  <a:schemeClr val="tx1">
                    <a:lumMod val="75000"/>
                    <a:lumOff val="25000"/>
                  </a:schemeClr>
                </a:solidFill>
              </a:rPr>
              <a:t> </a:t>
            </a:r>
          </a:p>
          <a:p>
            <a:endParaRPr lang="en-US" sz="1700" dirty="0" smtClean="0">
              <a:solidFill>
                <a:schemeClr val="tx1">
                  <a:lumMod val="75000"/>
                  <a:lumOff val="25000"/>
                </a:schemeClr>
              </a:solidFill>
            </a:endParaRPr>
          </a:p>
          <a:p>
            <a:endParaRPr lang="en-US" sz="1700" dirty="0" smtClean="0">
              <a:solidFill>
                <a:schemeClr val="tx1">
                  <a:lumMod val="75000"/>
                  <a:lumOff val="25000"/>
                </a:schemeClr>
              </a:solidFill>
            </a:endParaRPr>
          </a:p>
          <a:p>
            <a:endParaRPr lang="en-US" sz="1700" dirty="0" smtClean="0">
              <a:solidFill>
                <a:schemeClr val="tx1">
                  <a:lumMod val="75000"/>
                  <a:lumOff val="25000"/>
                </a:schemeClr>
              </a:solidFill>
            </a:endParaRPr>
          </a:p>
          <a:p>
            <a:endParaRPr lang="en-US" sz="1700" dirty="0" smtClean="0">
              <a:solidFill>
                <a:schemeClr val="tx1">
                  <a:lumMod val="75000"/>
                  <a:lumOff val="25000"/>
                </a:schemeClr>
              </a:solidFill>
            </a:endParaRPr>
          </a:p>
          <a:p>
            <a:endParaRPr lang="en-US" sz="1700" dirty="0">
              <a:solidFill>
                <a:schemeClr val="tx1">
                  <a:lumMod val="75000"/>
                  <a:lumOff val="2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veraging-Data.jpg"/>
          <p:cNvPicPr>
            <a:picLocks noChangeAspect="1"/>
          </p:cNvPicPr>
          <p:nvPr/>
        </p:nvPicPr>
        <p:blipFill>
          <a:blip r:embed="rId3" cstate="print"/>
          <a:stretch>
            <a:fillRect/>
          </a:stretch>
        </p:blipFill>
        <p:spPr>
          <a:xfrm>
            <a:off x="0" y="0"/>
            <a:ext cx="9144000" cy="6858000"/>
          </a:xfrm>
          <a:prstGeom prst="rect">
            <a:avLst/>
          </a:prstGeom>
        </p:spPr>
      </p:pic>
      <p:sp>
        <p:nvSpPr>
          <p:cNvPr id="3" name="TextBox 2"/>
          <p:cNvSpPr txBox="1"/>
          <p:nvPr/>
        </p:nvSpPr>
        <p:spPr>
          <a:xfrm>
            <a:off x="381000" y="39469"/>
            <a:ext cx="9144000" cy="646331"/>
          </a:xfrm>
          <a:prstGeom prst="rect">
            <a:avLst/>
          </a:prstGeom>
          <a:noFill/>
        </p:spPr>
        <p:txBody>
          <a:bodyPr wrap="square" rtlCol="0">
            <a:spAutoFit/>
          </a:bodyPr>
          <a:lstStyle/>
          <a:p>
            <a:r>
              <a:rPr lang="en-US" sz="3600" b="1" dirty="0" smtClean="0">
                <a:solidFill>
                  <a:schemeClr val="tx1">
                    <a:lumMod val="75000"/>
                    <a:lumOff val="25000"/>
                  </a:schemeClr>
                </a:solidFill>
              </a:rPr>
              <a:t>ENTERPRISE: LEVERAGING THE DATA, NOW…</a:t>
            </a:r>
            <a:endParaRPr lang="en-US" sz="3600" b="1" dirty="0">
              <a:solidFill>
                <a:schemeClr val="tx1">
                  <a:lumMod val="75000"/>
                  <a:lumOff val="25000"/>
                </a:schemeClr>
              </a:solidFill>
            </a:endParaRPr>
          </a:p>
        </p:txBody>
      </p:sp>
      <p:sp>
        <p:nvSpPr>
          <p:cNvPr id="4" name="TextBox 3"/>
          <p:cNvSpPr txBox="1"/>
          <p:nvPr/>
        </p:nvSpPr>
        <p:spPr>
          <a:xfrm>
            <a:off x="381000" y="685801"/>
            <a:ext cx="5486400" cy="1815882"/>
          </a:xfrm>
          <a:prstGeom prst="rect">
            <a:avLst/>
          </a:prstGeom>
          <a:noFill/>
        </p:spPr>
        <p:txBody>
          <a:bodyPr wrap="square" numCol="1" rtlCol="0">
            <a:spAutoFit/>
          </a:bodyPr>
          <a:lstStyle/>
          <a:p>
            <a:r>
              <a:rPr lang="en-US" sz="1600" b="1" dirty="0" smtClean="0">
                <a:solidFill>
                  <a:schemeClr val="tx1">
                    <a:lumMod val="75000"/>
                    <a:lumOff val="25000"/>
                  </a:schemeClr>
                </a:solidFill>
              </a:rPr>
              <a:t>We know who is saying what and how to talk to them.</a:t>
            </a:r>
          </a:p>
          <a:p>
            <a:endParaRPr lang="en-US" sz="1600" b="1" dirty="0" smtClean="0">
              <a:solidFill>
                <a:schemeClr val="tx1">
                  <a:lumMod val="75000"/>
                  <a:lumOff val="25000"/>
                </a:schemeClr>
              </a:solidFill>
            </a:endParaRPr>
          </a:p>
          <a:p>
            <a:r>
              <a:rPr lang="en-US" sz="1600" b="1" dirty="0" smtClean="0">
                <a:solidFill>
                  <a:schemeClr val="tx1">
                    <a:lumMod val="75000"/>
                    <a:lumOff val="25000"/>
                  </a:schemeClr>
                </a:solidFill>
              </a:rPr>
              <a:t>We know who their influencers are and how to influence.</a:t>
            </a:r>
          </a:p>
          <a:p>
            <a:endParaRPr lang="en-US" sz="1600" b="1" dirty="0" smtClean="0">
              <a:solidFill>
                <a:schemeClr val="tx1">
                  <a:lumMod val="75000"/>
                  <a:lumOff val="25000"/>
                </a:schemeClr>
              </a:solidFill>
            </a:endParaRPr>
          </a:p>
          <a:p>
            <a:r>
              <a:rPr lang="en-US" sz="1600" b="1" dirty="0" smtClean="0">
                <a:solidFill>
                  <a:schemeClr val="tx1">
                    <a:lumMod val="75000"/>
                    <a:lumOff val="25000"/>
                  </a:schemeClr>
                </a:solidFill>
              </a:rPr>
              <a:t>We know what social languages they speak, and we speak.</a:t>
            </a:r>
          </a:p>
          <a:p>
            <a:endParaRPr lang="en-US" sz="1600" b="1" dirty="0" smtClean="0">
              <a:solidFill>
                <a:schemeClr val="tx1">
                  <a:lumMod val="75000"/>
                  <a:lumOff val="25000"/>
                </a:schemeClr>
              </a:solidFill>
            </a:endParaRPr>
          </a:p>
          <a:p>
            <a:r>
              <a:rPr lang="en-US" sz="1600" b="1" dirty="0" smtClean="0">
                <a:solidFill>
                  <a:schemeClr val="tx1">
                    <a:lumMod val="75000"/>
                    <a:lumOff val="25000"/>
                  </a:schemeClr>
                </a:solidFill>
              </a:rPr>
              <a:t>We know what they like, dislike, dream of, spend money on…</a:t>
            </a:r>
            <a:endParaRPr lang="en-US" sz="1700" dirty="0">
              <a:solidFill>
                <a:schemeClr val="tx1">
                  <a:lumMod val="75000"/>
                  <a:lumOff val="25000"/>
                </a:schemeClr>
              </a:solidFill>
            </a:endParaRPr>
          </a:p>
        </p:txBody>
      </p:sp>
      <p:sp>
        <p:nvSpPr>
          <p:cNvPr id="5" name="TextBox 4"/>
          <p:cNvSpPr txBox="1"/>
          <p:nvPr/>
        </p:nvSpPr>
        <p:spPr>
          <a:xfrm>
            <a:off x="2971800" y="4114800"/>
            <a:ext cx="5791200" cy="338554"/>
          </a:xfrm>
          <a:prstGeom prst="rect">
            <a:avLst/>
          </a:prstGeom>
          <a:noFill/>
        </p:spPr>
        <p:txBody>
          <a:bodyPr wrap="square" numCol="1" rtlCol="0">
            <a:spAutoFit/>
          </a:bodyPr>
          <a:lstStyle/>
          <a:p>
            <a:r>
              <a:rPr lang="en-US" sz="1600" b="1" dirty="0" smtClean="0">
                <a:solidFill>
                  <a:schemeClr val="tx1">
                    <a:lumMod val="75000"/>
                    <a:lumOff val="25000"/>
                  </a:schemeClr>
                </a:solidFill>
              </a:rPr>
              <a:t>Now, we can fulfill their dreams and optimize their expenditures. </a:t>
            </a:r>
            <a:endParaRPr lang="en-US" sz="1700" dirty="0">
              <a:solidFill>
                <a:schemeClr val="tx1">
                  <a:lumMod val="75000"/>
                  <a:lumOff val="25000"/>
                </a:schemeClr>
              </a:solidFill>
            </a:endParaRPr>
          </a:p>
        </p:txBody>
      </p:sp>
      <p:sp>
        <p:nvSpPr>
          <p:cNvPr id="6" name="TextBox 5"/>
          <p:cNvSpPr txBox="1"/>
          <p:nvPr/>
        </p:nvSpPr>
        <p:spPr>
          <a:xfrm>
            <a:off x="3581400" y="4648200"/>
            <a:ext cx="5181600" cy="2062103"/>
          </a:xfrm>
          <a:prstGeom prst="rect">
            <a:avLst/>
          </a:prstGeom>
          <a:noFill/>
        </p:spPr>
        <p:txBody>
          <a:bodyPr wrap="square" numCol="1" rtlCol="0">
            <a:spAutoFit/>
          </a:bodyPr>
          <a:lstStyle/>
          <a:p>
            <a:r>
              <a:rPr lang="en-US" sz="1600" dirty="0" smtClean="0">
                <a:solidFill>
                  <a:schemeClr val="tx1">
                    <a:lumMod val="75000"/>
                    <a:lumOff val="25000"/>
                  </a:schemeClr>
                </a:solidFill>
              </a:rPr>
              <a:t>Our Social Enterprise Intelligence system tells you how to improve your products and services for greater market share, how to  hit your marks in marketing and sales, where to find new customers and clients, how your customer service can build legions of loyal followers, how to reach exactly the people you want to, who you should hire and why, and when you don’t need to hire because the SEI data does the job of your marketing, R&amp;D and other teams.</a:t>
            </a:r>
            <a:endParaRPr lang="en-US" sz="1700" dirty="0">
              <a:solidFill>
                <a:schemeClr val="tx1">
                  <a:lumMod val="75000"/>
                  <a:lumOff val="2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exicons.jpg"/>
          <p:cNvPicPr>
            <a:picLocks noChangeAspect="1"/>
          </p:cNvPicPr>
          <p:nvPr/>
        </p:nvPicPr>
        <p:blipFill>
          <a:blip r:embed="rId3" cstate="print"/>
          <a:stretch>
            <a:fillRect/>
          </a:stretch>
        </p:blipFill>
        <p:spPr>
          <a:xfrm>
            <a:off x="0" y="0"/>
            <a:ext cx="9144000" cy="6858000"/>
          </a:xfrm>
          <a:prstGeom prst="rect">
            <a:avLst/>
          </a:prstGeom>
        </p:spPr>
      </p:pic>
      <p:sp>
        <p:nvSpPr>
          <p:cNvPr id="5" name="TextBox 4"/>
          <p:cNvSpPr txBox="1"/>
          <p:nvPr/>
        </p:nvSpPr>
        <p:spPr>
          <a:xfrm>
            <a:off x="228600" y="304800"/>
            <a:ext cx="9144000" cy="646331"/>
          </a:xfrm>
          <a:prstGeom prst="rect">
            <a:avLst/>
          </a:prstGeom>
          <a:noFill/>
        </p:spPr>
        <p:txBody>
          <a:bodyPr wrap="square" rtlCol="0">
            <a:spAutoFit/>
          </a:bodyPr>
          <a:lstStyle/>
          <a:p>
            <a:r>
              <a:rPr lang="en-US" sz="2800" b="1" dirty="0" smtClean="0">
                <a:solidFill>
                  <a:schemeClr val="tx1">
                    <a:lumMod val="75000"/>
                    <a:lumOff val="25000"/>
                  </a:schemeClr>
                </a:solidFill>
              </a:rPr>
              <a:t>Meet</a:t>
            </a:r>
            <a:r>
              <a:rPr lang="en-US" sz="3600" b="1" dirty="0" smtClean="0">
                <a:solidFill>
                  <a:schemeClr val="tx1">
                    <a:lumMod val="75000"/>
                    <a:lumOff val="25000"/>
                  </a:schemeClr>
                </a:solidFill>
              </a:rPr>
              <a:t> Lexicons </a:t>
            </a:r>
            <a:r>
              <a:rPr lang="en-US" sz="2800" b="1" dirty="0" smtClean="0">
                <a:solidFill>
                  <a:schemeClr val="tx1">
                    <a:lumMod val="75000"/>
                    <a:lumOff val="25000"/>
                  </a:schemeClr>
                </a:solidFill>
              </a:rPr>
              <a:t>– Our Secret Agent</a:t>
            </a:r>
            <a:endParaRPr lang="en-US" sz="2800" b="1" dirty="0">
              <a:solidFill>
                <a:schemeClr val="tx1">
                  <a:lumMod val="75000"/>
                  <a:lumOff val="25000"/>
                </a:schemeClr>
              </a:solidFill>
            </a:endParaRPr>
          </a:p>
        </p:txBody>
      </p:sp>
      <p:sp>
        <p:nvSpPr>
          <p:cNvPr id="7" name="TextBox 6"/>
          <p:cNvSpPr txBox="1"/>
          <p:nvPr/>
        </p:nvSpPr>
        <p:spPr>
          <a:xfrm>
            <a:off x="990600" y="1642646"/>
            <a:ext cx="47244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Social:</a:t>
            </a:r>
            <a:r>
              <a:rPr lang="en-US" sz="1400" b="1" dirty="0" smtClean="0">
                <a:solidFill>
                  <a:schemeClr val="tx1">
                    <a:lumMod val="75000"/>
                    <a:lumOff val="25000"/>
                  </a:schemeClr>
                </a:solidFill>
              </a:rPr>
              <a:t> The personal social languages of hipsters, boomers, Gens X, Y, and Z, </a:t>
            </a:r>
            <a:r>
              <a:rPr lang="en-US" sz="1400" b="1" dirty="0" err="1" smtClean="0">
                <a:solidFill>
                  <a:schemeClr val="tx1">
                    <a:lumMod val="75000"/>
                    <a:lumOff val="25000"/>
                  </a:schemeClr>
                </a:solidFill>
              </a:rPr>
              <a:t>millennials</a:t>
            </a:r>
            <a:r>
              <a:rPr lang="en-US" sz="1400" b="1" dirty="0" smtClean="0">
                <a:solidFill>
                  <a:schemeClr val="tx1">
                    <a:lumMod val="75000"/>
                    <a:lumOff val="25000"/>
                  </a:schemeClr>
                </a:solidFill>
              </a:rPr>
              <a:t>, seniors, teens, kids…</a:t>
            </a:r>
            <a:endParaRPr lang="en-US" sz="1400" dirty="0">
              <a:solidFill>
                <a:schemeClr val="tx1">
                  <a:lumMod val="75000"/>
                  <a:lumOff val="25000"/>
                </a:schemeClr>
              </a:solidFill>
            </a:endParaRPr>
          </a:p>
        </p:txBody>
      </p:sp>
      <p:sp>
        <p:nvSpPr>
          <p:cNvPr id="8" name="TextBox 7"/>
          <p:cNvSpPr txBox="1"/>
          <p:nvPr/>
        </p:nvSpPr>
        <p:spPr>
          <a:xfrm>
            <a:off x="990600" y="2448580"/>
            <a:ext cx="50292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Societal and Cultural:</a:t>
            </a:r>
            <a:r>
              <a:rPr lang="en-US" sz="1400" b="1" dirty="0" smtClean="0">
                <a:solidFill>
                  <a:schemeClr val="tx1">
                    <a:lumMod val="75000"/>
                    <a:lumOff val="25000"/>
                  </a:schemeClr>
                </a:solidFill>
              </a:rPr>
              <a:t> The urban and rural vernaculars “of the street,” slang, gang,  jargon, down south, up country, way north…</a:t>
            </a:r>
            <a:endParaRPr lang="en-US" sz="1400" dirty="0">
              <a:solidFill>
                <a:schemeClr val="tx1">
                  <a:lumMod val="75000"/>
                  <a:lumOff val="25000"/>
                </a:schemeClr>
              </a:solidFill>
            </a:endParaRPr>
          </a:p>
        </p:txBody>
      </p:sp>
      <p:sp>
        <p:nvSpPr>
          <p:cNvPr id="9" name="TextBox 8"/>
          <p:cNvSpPr txBox="1"/>
          <p:nvPr/>
        </p:nvSpPr>
        <p:spPr>
          <a:xfrm>
            <a:off x="990600" y="3276600"/>
            <a:ext cx="50292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Ethnic and ESL:</a:t>
            </a:r>
            <a:r>
              <a:rPr lang="en-US" sz="1400" b="1" dirty="0" smtClean="0">
                <a:solidFill>
                  <a:schemeClr val="tx1">
                    <a:lumMod val="75000"/>
                    <a:lumOff val="25000"/>
                  </a:schemeClr>
                </a:solidFill>
              </a:rPr>
              <a:t> Spanish, Portuguese, Italian, Russian, Korean, German, Vietnamese, </a:t>
            </a:r>
            <a:r>
              <a:rPr lang="en-US" sz="1400" b="1" dirty="0" err="1" smtClean="0">
                <a:solidFill>
                  <a:schemeClr val="tx1">
                    <a:lumMod val="75000"/>
                    <a:lumOff val="25000"/>
                  </a:schemeClr>
                </a:solidFill>
              </a:rPr>
              <a:t>Tagalog</a:t>
            </a:r>
            <a:r>
              <a:rPr lang="en-US" sz="1400" b="1" dirty="0" smtClean="0">
                <a:solidFill>
                  <a:schemeClr val="tx1">
                    <a:lumMod val="75000"/>
                    <a:lumOff val="25000"/>
                  </a:schemeClr>
                </a:solidFill>
              </a:rPr>
              <a:t>, French, Chinese…</a:t>
            </a:r>
            <a:endParaRPr lang="en-US" sz="1400" dirty="0">
              <a:solidFill>
                <a:schemeClr val="tx1">
                  <a:lumMod val="75000"/>
                  <a:lumOff val="25000"/>
                </a:schemeClr>
              </a:solidFill>
            </a:endParaRPr>
          </a:p>
        </p:txBody>
      </p:sp>
      <p:sp>
        <p:nvSpPr>
          <p:cNvPr id="10" name="TextBox 9"/>
          <p:cNvSpPr txBox="1"/>
          <p:nvPr/>
        </p:nvSpPr>
        <p:spPr>
          <a:xfrm>
            <a:off x="990600" y="4124980"/>
            <a:ext cx="50292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Social Media and Texting:</a:t>
            </a:r>
            <a:r>
              <a:rPr lang="en-US" sz="1400" b="1" dirty="0" smtClean="0">
                <a:solidFill>
                  <a:schemeClr val="tx1">
                    <a:lumMod val="75000"/>
                    <a:lumOff val="25000"/>
                  </a:schemeClr>
                </a:solidFill>
              </a:rPr>
              <a:t> Language variants from the modified grammar, syntax and spelling of  texting, tweeting, pinning…</a:t>
            </a:r>
            <a:endParaRPr lang="en-US" sz="1400" dirty="0">
              <a:solidFill>
                <a:schemeClr val="tx1">
                  <a:lumMod val="75000"/>
                  <a:lumOff val="25000"/>
                </a:schemeClr>
              </a:solidFill>
            </a:endParaRPr>
          </a:p>
        </p:txBody>
      </p:sp>
      <p:sp>
        <p:nvSpPr>
          <p:cNvPr id="11" name="TextBox 10"/>
          <p:cNvSpPr txBox="1"/>
          <p:nvPr/>
        </p:nvSpPr>
        <p:spPr>
          <a:xfrm>
            <a:off x="990600" y="4876800"/>
            <a:ext cx="50292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Business and Finance:</a:t>
            </a:r>
            <a:r>
              <a:rPr lang="en-US" sz="1400" b="1" dirty="0" smtClean="0">
                <a:solidFill>
                  <a:schemeClr val="tx1">
                    <a:lumMod val="75000"/>
                    <a:lumOff val="25000"/>
                  </a:schemeClr>
                </a:solidFill>
              </a:rPr>
              <a:t> Common and uncommon words</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and phrasing that are corporate-world specific…</a:t>
            </a:r>
            <a:endParaRPr lang="en-US" sz="1400" dirty="0">
              <a:solidFill>
                <a:schemeClr val="tx1">
                  <a:lumMod val="75000"/>
                  <a:lumOff val="25000"/>
                </a:schemeClr>
              </a:solidFill>
            </a:endParaRPr>
          </a:p>
        </p:txBody>
      </p:sp>
      <p:sp>
        <p:nvSpPr>
          <p:cNvPr id="12" name="TextBox 11"/>
          <p:cNvSpPr txBox="1"/>
          <p:nvPr/>
        </p:nvSpPr>
        <p:spPr>
          <a:xfrm>
            <a:off x="990600" y="5638800"/>
            <a:ext cx="50292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Science and Technology:</a:t>
            </a:r>
            <a:r>
              <a:rPr lang="en-US" sz="1400" b="1" dirty="0" smtClean="0">
                <a:solidFill>
                  <a:schemeClr val="tx1">
                    <a:lumMod val="75000"/>
                    <a:lumOff val="25000"/>
                  </a:schemeClr>
                </a:solidFill>
              </a:rPr>
              <a:t> Language of the </a:t>
            </a:r>
            <a:r>
              <a:rPr lang="en-US" sz="1400" b="1" dirty="0" err="1" smtClean="0">
                <a:solidFill>
                  <a:schemeClr val="tx1">
                    <a:lumMod val="75000"/>
                    <a:lumOff val="25000"/>
                  </a:schemeClr>
                </a:solidFill>
              </a:rPr>
              <a:t>glo</a:t>
            </a:r>
            <a:r>
              <a:rPr lang="en-US" sz="1400" b="1" dirty="0" smtClean="0">
                <a:solidFill>
                  <a:schemeClr val="tx1">
                    <a:lumMod val="75000"/>
                    <a:lumOff val="25000"/>
                  </a:schemeClr>
                </a:solidFill>
              </a:rPr>
              <a:t>-</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bal geek squad from reception to C-suite…</a:t>
            </a:r>
            <a:endParaRPr lang="en-US" sz="1400" dirty="0">
              <a:solidFill>
                <a:schemeClr val="tx1">
                  <a:lumMod val="75000"/>
                  <a:lumOff val="25000"/>
                </a:schemeClr>
              </a:solidFill>
            </a:endParaRPr>
          </a:p>
        </p:txBody>
      </p:sp>
      <p:sp>
        <p:nvSpPr>
          <p:cNvPr id="13" name="TextBox 12"/>
          <p:cNvSpPr txBox="1"/>
          <p:nvPr/>
        </p:nvSpPr>
        <p:spPr>
          <a:xfrm>
            <a:off x="990600" y="6410980"/>
            <a:ext cx="5029200" cy="307777"/>
          </a:xfrm>
          <a:prstGeom prst="rect">
            <a:avLst/>
          </a:prstGeom>
          <a:noFill/>
        </p:spPr>
        <p:txBody>
          <a:bodyPr wrap="square" numCol="1" rtlCol="0">
            <a:spAutoFit/>
          </a:bodyPr>
          <a:lstStyle/>
          <a:p>
            <a:r>
              <a:rPr lang="en-US" sz="1400" b="1" u="sng" dirty="0" smtClean="0">
                <a:solidFill>
                  <a:schemeClr val="tx1">
                    <a:lumMod val="75000"/>
                    <a:lumOff val="25000"/>
                  </a:schemeClr>
                </a:solidFill>
              </a:rPr>
              <a:t>Specialty:</a:t>
            </a:r>
            <a:r>
              <a:rPr lang="en-US" sz="1400" b="1" dirty="0" smtClean="0">
                <a:solidFill>
                  <a:schemeClr val="tx1">
                    <a:lumMod val="75000"/>
                    <a:lumOff val="25000"/>
                  </a:schemeClr>
                </a:solidFill>
              </a:rPr>
              <a:t> Everything else, i.e. medical…</a:t>
            </a:r>
            <a:endParaRPr lang="en-US" sz="1400" dirty="0">
              <a:solidFill>
                <a:schemeClr val="tx1">
                  <a:lumMod val="75000"/>
                  <a:lumOff val="25000"/>
                </a:schemeClr>
              </a:solidFill>
            </a:endParaRPr>
          </a:p>
        </p:txBody>
      </p:sp>
      <p:sp>
        <p:nvSpPr>
          <p:cNvPr id="15" name="TextBox 14"/>
          <p:cNvSpPr txBox="1"/>
          <p:nvPr/>
        </p:nvSpPr>
        <p:spPr>
          <a:xfrm>
            <a:off x="1143000" y="838200"/>
            <a:ext cx="4724400" cy="307777"/>
          </a:xfrm>
          <a:prstGeom prst="rect">
            <a:avLst/>
          </a:prstGeom>
          <a:noFill/>
        </p:spPr>
        <p:txBody>
          <a:bodyPr wrap="square" numCol="1" rtlCol="0">
            <a:spAutoFit/>
          </a:bodyPr>
          <a:lstStyle/>
          <a:p>
            <a:r>
              <a:rPr lang="en-US" sz="1400" b="1" dirty="0" smtClean="0">
                <a:solidFill>
                  <a:schemeClr val="tx1">
                    <a:lumMod val="75000"/>
                    <a:lumOff val="25000"/>
                  </a:schemeClr>
                </a:solidFill>
              </a:rPr>
              <a:t>Specialist: decoding languages, all languages</a:t>
            </a:r>
            <a:endParaRPr lang="en-US" sz="1400" dirty="0">
              <a:solidFill>
                <a:schemeClr val="tx1">
                  <a:lumMod val="75000"/>
                  <a:lumOff val="2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rofiler.jpg"/>
          <p:cNvPicPr>
            <a:picLocks noChangeAspect="1"/>
          </p:cNvPicPr>
          <p:nvPr/>
        </p:nvPicPr>
        <p:blipFill>
          <a:blip r:embed="rId3" cstate="print"/>
          <a:stretch>
            <a:fillRect/>
          </a:stretch>
        </p:blipFill>
        <p:spPr>
          <a:xfrm>
            <a:off x="0" y="0"/>
            <a:ext cx="9144000" cy="6858000"/>
          </a:xfrm>
          <a:prstGeom prst="rect">
            <a:avLst/>
          </a:prstGeom>
        </p:spPr>
      </p:pic>
      <p:sp>
        <p:nvSpPr>
          <p:cNvPr id="6" name="TextBox 5"/>
          <p:cNvSpPr txBox="1"/>
          <p:nvPr/>
        </p:nvSpPr>
        <p:spPr>
          <a:xfrm>
            <a:off x="1676400" y="-2977"/>
            <a:ext cx="9144000" cy="646331"/>
          </a:xfrm>
          <a:prstGeom prst="rect">
            <a:avLst/>
          </a:prstGeom>
          <a:noFill/>
        </p:spPr>
        <p:txBody>
          <a:bodyPr wrap="square" rtlCol="0">
            <a:spAutoFit/>
          </a:bodyPr>
          <a:lstStyle/>
          <a:p>
            <a:r>
              <a:rPr lang="en-US" sz="2800" b="1" dirty="0" smtClean="0">
                <a:solidFill>
                  <a:schemeClr val="tx1">
                    <a:lumMod val="75000"/>
                    <a:lumOff val="25000"/>
                  </a:schemeClr>
                </a:solidFill>
              </a:rPr>
              <a:t>Meet</a:t>
            </a:r>
            <a:r>
              <a:rPr lang="en-US" sz="3600" b="1" dirty="0" smtClean="0">
                <a:solidFill>
                  <a:schemeClr val="tx1">
                    <a:lumMod val="75000"/>
                    <a:lumOff val="25000"/>
                  </a:schemeClr>
                </a:solidFill>
              </a:rPr>
              <a:t> Our Profiler </a:t>
            </a:r>
            <a:r>
              <a:rPr lang="en-US" sz="2800" b="1" dirty="0" smtClean="0">
                <a:solidFill>
                  <a:schemeClr val="tx1">
                    <a:lumMod val="75000"/>
                    <a:lumOff val="25000"/>
                  </a:schemeClr>
                </a:solidFill>
              </a:rPr>
              <a:t>– Our Secret Weapon</a:t>
            </a:r>
            <a:endParaRPr lang="en-US" sz="2800" b="1" dirty="0">
              <a:solidFill>
                <a:schemeClr val="tx1">
                  <a:lumMod val="75000"/>
                  <a:lumOff val="25000"/>
                </a:schemeClr>
              </a:solidFill>
            </a:endParaRPr>
          </a:p>
        </p:txBody>
      </p:sp>
      <p:sp>
        <p:nvSpPr>
          <p:cNvPr id="8" name="TextBox 7"/>
          <p:cNvSpPr txBox="1"/>
          <p:nvPr/>
        </p:nvSpPr>
        <p:spPr>
          <a:xfrm>
            <a:off x="2590800" y="530423"/>
            <a:ext cx="5486400" cy="307777"/>
          </a:xfrm>
          <a:prstGeom prst="rect">
            <a:avLst/>
          </a:prstGeom>
          <a:noFill/>
        </p:spPr>
        <p:txBody>
          <a:bodyPr wrap="square" numCol="1" rtlCol="0">
            <a:spAutoFit/>
          </a:bodyPr>
          <a:lstStyle/>
          <a:p>
            <a:r>
              <a:rPr lang="en-US" sz="1400" b="1" dirty="0" smtClean="0">
                <a:solidFill>
                  <a:schemeClr val="tx1">
                    <a:lumMod val="75000"/>
                    <a:lumOff val="25000"/>
                  </a:schemeClr>
                </a:solidFill>
              </a:rPr>
              <a:t>Specialist: extracting and combining the information that matters</a:t>
            </a:r>
            <a:endParaRPr lang="en-US" sz="1400" dirty="0">
              <a:solidFill>
                <a:schemeClr val="tx1">
                  <a:lumMod val="75000"/>
                  <a:lumOff val="25000"/>
                </a:schemeClr>
              </a:solidFill>
            </a:endParaRPr>
          </a:p>
        </p:txBody>
      </p:sp>
      <p:sp>
        <p:nvSpPr>
          <p:cNvPr id="9" name="TextBox 8"/>
          <p:cNvSpPr txBox="1"/>
          <p:nvPr/>
        </p:nvSpPr>
        <p:spPr>
          <a:xfrm>
            <a:off x="3276600" y="990600"/>
            <a:ext cx="54864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Social Language:</a:t>
            </a:r>
            <a:r>
              <a:rPr lang="en-US" sz="1400" b="1" dirty="0" smtClean="0">
                <a:solidFill>
                  <a:schemeClr val="tx1">
                    <a:lumMod val="75000"/>
                    <a:lumOff val="25000"/>
                  </a:schemeClr>
                </a:solidFill>
              </a:rPr>
              <a:t> Delivers global and specific demography from age, gender, and general interests to passions, peeves and perceptions.</a:t>
            </a:r>
            <a:endParaRPr lang="en-US" sz="1400" dirty="0">
              <a:solidFill>
                <a:schemeClr val="tx1">
                  <a:lumMod val="75000"/>
                  <a:lumOff val="25000"/>
                </a:schemeClr>
              </a:solidFill>
            </a:endParaRPr>
          </a:p>
        </p:txBody>
      </p:sp>
      <p:sp>
        <p:nvSpPr>
          <p:cNvPr id="10" name="TextBox 9"/>
          <p:cNvSpPr txBox="1"/>
          <p:nvPr/>
        </p:nvSpPr>
        <p:spPr>
          <a:xfrm>
            <a:off x="3581400" y="1600200"/>
            <a:ext cx="50292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Societal and Cultural:</a:t>
            </a:r>
            <a:r>
              <a:rPr lang="en-US" sz="1400" b="1" dirty="0" smtClean="0">
                <a:solidFill>
                  <a:schemeClr val="tx1">
                    <a:lumMod val="75000"/>
                    <a:lumOff val="25000"/>
                  </a:schemeClr>
                </a:solidFill>
              </a:rPr>
              <a:t> Allows us to create the snapshot of the world each person lives in: where and how they live and why.</a:t>
            </a:r>
            <a:endParaRPr lang="en-US" sz="1400" dirty="0">
              <a:solidFill>
                <a:schemeClr val="tx1">
                  <a:lumMod val="75000"/>
                  <a:lumOff val="25000"/>
                </a:schemeClr>
              </a:solidFill>
            </a:endParaRPr>
          </a:p>
        </p:txBody>
      </p:sp>
      <p:sp>
        <p:nvSpPr>
          <p:cNvPr id="11" name="TextBox 10"/>
          <p:cNvSpPr txBox="1"/>
          <p:nvPr/>
        </p:nvSpPr>
        <p:spPr>
          <a:xfrm>
            <a:off x="4038600" y="2286000"/>
            <a:ext cx="48006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Ethnic and ESL:</a:t>
            </a:r>
            <a:r>
              <a:rPr lang="en-US" sz="1400" b="1" dirty="0" smtClean="0">
                <a:solidFill>
                  <a:schemeClr val="tx1">
                    <a:lumMod val="75000"/>
                    <a:lumOff val="25000"/>
                  </a:schemeClr>
                </a:solidFill>
              </a:rPr>
              <a:t> Gives us culture-based demography, lifestyles, customs, habits…</a:t>
            </a:r>
            <a:endParaRPr lang="en-US" sz="1400" dirty="0">
              <a:solidFill>
                <a:schemeClr val="tx1">
                  <a:lumMod val="75000"/>
                  <a:lumOff val="25000"/>
                </a:schemeClr>
              </a:solidFill>
            </a:endParaRPr>
          </a:p>
        </p:txBody>
      </p:sp>
      <p:sp>
        <p:nvSpPr>
          <p:cNvPr id="12" name="TextBox 11"/>
          <p:cNvSpPr txBox="1"/>
          <p:nvPr/>
        </p:nvSpPr>
        <p:spPr>
          <a:xfrm>
            <a:off x="4495800" y="2971800"/>
            <a:ext cx="50292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Social Media and Texting:</a:t>
            </a:r>
            <a:r>
              <a:rPr lang="en-US" sz="1400" b="1" dirty="0" smtClean="0">
                <a:solidFill>
                  <a:schemeClr val="tx1">
                    <a:lumMod val="75000"/>
                    <a:lumOff val="25000"/>
                  </a:schemeClr>
                </a:solidFill>
              </a:rPr>
              <a:t> Translates the “code” of the</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“third language” into meaningful intelligence.</a:t>
            </a:r>
            <a:endParaRPr lang="en-US" sz="1400" dirty="0">
              <a:solidFill>
                <a:schemeClr val="tx1">
                  <a:lumMod val="75000"/>
                  <a:lumOff val="25000"/>
                </a:schemeClr>
              </a:solidFill>
            </a:endParaRPr>
          </a:p>
        </p:txBody>
      </p:sp>
      <p:sp>
        <p:nvSpPr>
          <p:cNvPr id="13" name="TextBox 12"/>
          <p:cNvSpPr txBox="1"/>
          <p:nvPr/>
        </p:nvSpPr>
        <p:spPr>
          <a:xfrm>
            <a:off x="4876800" y="3657600"/>
            <a:ext cx="5029200" cy="307777"/>
          </a:xfrm>
          <a:prstGeom prst="rect">
            <a:avLst/>
          </a:prstGeom>
          <a:noFill/>
        </p:spPr>
        <p:txBody>
          <a:bodyPr wrap="square" numCol="1" rtlCol="0">
            <a:spAutoFit/>
          </a:bodyPr>
          <a:lstStyle/>
          <a:p>
            <a:r>
              <a:rPr lang="en-US" sz="1400" b="1" u="sng" dirty="0" smtClean="0">
                <a:solidFill>
                  <a:schemeClr val="tx1">
                    <a:lumMod val="75000"/>
                    <a:lumOff val="25000"/>
                  </a:schemeClr>
                </a:solidFill>
              </a:rPr>
              <a:t>Business and Finance:</a:t>
            </a:r>
            <a:r>
              <a:rPr lang="en-US" sz="1400" b="1" dirty="0" smtClean="0">
                <a:solidFill>
                  <a:schemeClr val="tx1">
                    <a:lumMod val="75000"/>
                    <a:lumOff val="25000"/>
                  </a:schemeClr>
                </a:solidFill>
              </a:rPr>
              <a:t> Unlocks secrets of business.</a:t>
            </a:r>
            <a:endParaRPr lang="en-US" sz="1400" dirty="0">
              <a:solidFill>
                <a:schemeClr val="tx1">
                  <a:lumMod val="75000"/>
                  <a:lumOff val="25000"/>
                </a:schemeClr>
              </a:solidFill>
            </a:endParaRPr>
          </a:p>
        </p:txBody>
      </p:sp>
      <p:sp>
        <p:nvSpPr>
          <p:cNvPr id="14" name="TextBox 13"/>
          <p:cNvSpPr txBox="1"/>
          <p:nvPr/>
        </p:nvSpPr>
        <p:spPr>
          <a:xfrm>
            <a:off x="5029200" y="4114800"/>
            <a:ext cx="5029200" cy="523220"/>
          </a:xfrm>
          <a:prstGeom prst="rect">
            <a:avLst/>
          </a:prstGeom>
          <a:noFill/>
        </p:spPr>
        <p:txBody>
          <a:bodyPr wrap="square" numCol="1" rtlCol="0">
            <a:spAutoFit/>
          </a:bodyPr>
          <a:lstStyle/>
          <a:p>
            <a:r>
              <a:rPr lang="en-US" sz="1400" b="1" u="sng" dirty="0" smtClean="0">
                <a:solidFill>
                  <a:schemeClr val="tx1">
                    <a:lumMod val="75000"/>
                    <a:lumOff val="25000"/>
                  </a:schemeClr>
                </a:solidFill>
              </a:rPr>
              <a:t>Science and Technology:</a:t>
            </a:r>
            <a:r>
              <a:rPr lang="en-US" sz="1400" b="1" dirty="0" smtClean="0">
                <a:solidFill>
                  <a:schemeClr val="tx1">
                    <a:lumMod val="75000"/>
                    <a:lumOff val="25000"/>
                  </a:schemeClr>
                </a:solidFill>
              </a:rPr>
              <a:t> Lets us use information</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we couldn’t understand before.</a:t>
            </a:r>
            <a:endParaRPr lang="en-US" sz="1400" dirty="0">
              <a:solidFill>
                <a:schemeClr val="tx1">
                  <a:lumMod val="75000"/>
                  <a:lumOff val="25000"/>
                </a:schemeClr>
              </a:solidFill>
            </a:endParaRPr>
          </a:p>
        </p:txBody>
      </p:sp>
      <p:sp>
        <p:nvSpPr>
          <p:cNvPr id="15" name="TextBox 14"/>
          <p:cNvSpPr txBox="1"/>
          <p:nvPr/>
        </p:nvSpPr>
        <p:spPr>
          <a:xfrm>
            <a:off x="5410200" y="4800600"/>
            <a:ext cx="5029200" cy="307777"/>
          </a:xfrm>
          <a:prstGeom prst="rect">
            <a:avLst/>
          </a:prstGeom>
          <a:noFill/>
        </p:spPr>
        <p:txBody>
          <a:bodyPr wrap="square" numCol="1" rtlCol="0">
            <a:spAutoFit/>
          </a:bodyPr>
          <a:lstStyle/>
          <a:p>
            <a:r>
              <a:rPr lang="en-US" sz="1400" b="1" u="sng" dirty="0" smtClean="0">
                <a:solidFill>
                  <a:schemeClr val="tx1">
                    <a:lumMod val="75000"/>
                    <a:lumOff val="25000"/>
                  </a:schemeClr>
                </a:solidFill>
              </a:rPr>
              <a:t>Specialty:</a:t>
            </a:r>
            <a:r>
              <a:rPr lang="en-US" sz="1400" b="1" dirty="0" smtClean="0">
                <a:solidFill>
                  <a:schemeClr val="tx1">
                    <a:lumMod val="75000"/>
                    <a:lumOff val="25000"/>
                  </a:schemeClr>
                </a:solidFill>
              </a:rPr>
              <a:t> Unlocks mystery speak of all kinds.</a:t>
            </a:r>
            <a:endParaRPr lang="en-US" sz="1400" dirty="0">
              <a:solidFill>
                <a:schemeClr val="tx1">
                  <a:lumMod val="75000"/>
                  <a:lumOff val="2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ientist.jpg"/>
          <p:cNvPicPr>
            <a:picLocks noChangeAspect="1"/>
          </p:cNvPicPr>
          <p:nvPr/>
        </p:nvPicPr>
        <p:blipFill>
          <a:blip r:embed="rId3" cstate="print"/>
          <a:stretch>
            <a:fillRect/>
          </a:stretch>
        </p:blipFill>
        <p:spPr>
          <a:xfrm>
            <a:off x="0" y="0"/>
            <a:ext cx="9144000" cy="6858000"/>
          </a:xfrm>
          <a:prstGeom prst="rect">
            <a:avLst/>
          </a:prstGeom>
        </p:spPr>
      </p:pic>
      <p:sp>
        <p:nvSpPr>
          <p:cNvPr id="5" name="TextBox 4"/>
          <p:cNvSpPr txBox="1"/>
          <p:nvPr/>
        </p:nvSpPr>
        <p:spPr>
          <a:xfrm>
            <a:off x="228600" y="0"/>
            <a:ext cx="9144000" cy="646331"/>
          </a:xfrm>
          <a:prstGeom prst="rect">
            <a:avLst/>
          </a:prstGeom>
          <a:noFill/>
        </p:spPr>
        <p:txBody>
          <a:bodyPr wrap="square" rtlCol="0">
            <a:spAutoFit/>
          </a:bodyPr>
          <a:lstStyle/>
          <a:p>
            <a:r>
              <a:rPr lang="en-US" sz="2800" b="1" dirty="0" smtClean="0">
                <a:solidFill>
                  <a:schemeClr val="tx1">
                    <a:lumMod val="75000"/>
                    <a:lumOff val="25000"/>
                  </a:schemeClr>
                </a:solidFill>
              </a:rPr>
              <a:t>Meet</a:t>
            </a:r>
            <a:r>
              <a:rPr lang="en-US" sz="3600" b="1" dirty="0" smtClean="0">
                <a:solidFill>
                  <a:schemeClr val="tx1">
                    <a:lumMod val="75000"/>
                    <a:lumOff val="25000"/>
                  </a:schemeClr>
                </a:solidFill>
              </a:rPr>
              <a:t> Our Chemist </a:t>
            </a:r>
            <a:r>
              <a:rPr lang="en-US" sz="2800" b="1" dirty="0" smtClean="0">
                <a:solidFill>
                  <a:schemeClr val="tx1">
                    <a:lumMod val="75000"/>
                    <a:lumOff val="25000"/>
                  </a:schemeClr>
                </a:solidFill>
              </a:rPr>
              <a:t>– Code Name: Delivery Boy</a:t>
            </a:r>
            <a:endParaRPr lang="en-US" sz="2800" b="1" dirty="0">
              <a:solidFill>
                <a:schemeClr val="tx1">
                  <a:lumMod val="75000"/>
                  <a:lumOff val="25000"/>
                </a:schemeClr>
              </a:solidFill>
            </a:endParaRPr>
          </a:p>
        </p:txBody>
      </p:sp>
      <p:sp>
        <p:nvSpPr>
          <p:cNvPr id="6" name="TextBox 5"/>
          <p:cNvSpPr txBox="1"/>
          <p:nvPr/>
        </p:nvSpPr>
        <p:spPr>
          <a:xfrm>
            <a:off x="304800" y="1371600"/>
            <a:ext cx="4724400" cy="5478423"/>
          </a:xfrm>
          <a:prstGeom prst="rect">
            <a:avLst/>
          </a:prstGeom>
          <a:noFill/>
        </p:spPr>
        <p:txBody>
          <a:bodyPr wrap="square" numCol="1" rtlCol="0">
            <a:spAutoFit/>
          </a:bodyPr>
          <a:lstStyle/>
          <a:p>
            <a:r>
              <a:rPr lang="en-US" sz="1400" b="1" u="sng" dirty="0" smtClean="0">
                <a:solidFill>
                  <a:schemeClr val="tx1">
                    <a:lumMod val="75000"/>
                    <a:lumOff val="25000"/>
                  </a:schemeClr>
                </a:solidFill>
              </a:rPr>
              <a:t>IF</a:t>
            </a:r>
            <a:r>
              <a:rPr lang="en-US" sz="1400" b="1" dirty="0" smtClean="0">
                <a:solidFill>
                  <a:schemeClr val="tx1">
                    <a:lumMod val="75000"/>
                    <a:lumOff val="25000"/>
                  </a:schemeClr>
                </a:solidFill>
              </a:rPr>
              <a:t> you need 1,000 billion dollar company executives</a:t>
            </a:r>
            <a:r>
              <a:rPr lang="en-US" sz="1400" dirty="0" smtClean="0">
                <a:solidFill>
                  <a:schemeClr val="tx1">
                    <a:lumMod val="75000"/>
                    <a:lumOff val="25000"/>
                  </a:schemeClr>
                </a:solidFill>
              </a:rPr>
              <a:t>,</a:t>
            </a:r>
          </a:p>
          <a:p>
            <a:r>
              <a:rPr lang="en-US" sz="1400" b="1" dirty="0" smtClean="0">
                <a:solidFill>
                  <a:schemeClr val="tx1">
                    <a:lumMod val="75000"/>
                    <a:lumOff val="25000"/>
                  </a:schemeClr>
                </a:solidFill>
              </a:rPr>
              <a:t>each with a penchant for supplying their employees</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with the latest and greatest tech gadgets , </a:t>
            </a:r>
            <a:r>
              <a:rPr lang="en-US" sz="1400" b="1" u="sng" dirty="0" smtClean="0">
                <a:solidFill>
                  <a:schemeClr val="tx1">
                    <a:lumMod val="75000"/>
                    <a:lumOff val="25000"/>
                  </a:schemeClr>
                </a:solidFill>
              </a:rPr>
              <a:t>THEN</a:t>
            </a:r>
            <a:r>
              <a:rPr lang="en-US" sz="1400" b="1" dirty="0" smtClean="0">
                <a:solidFill>
                  <a:schemeClr val="tx1">
                    <a:lumMod val="75000"/>
                    <a:lumOff val="25000"/>
                  </a:schemeClr>
                </a:solidFill>
              </a:rPr>
              <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we’ll deliver them to you.</a:t>
            </a:r>
          </a:p>
          <a:p>
            <a:endParaRPr lang="en-US" sz="1400" b="1" dirty="0" smtClean="0">
              <a:solidFill>
                <a:schemeClr val="tx1">
                  <a:lumMod val="75000"/>
                  <a:lumOff val="25000"/>
                </a:schemeClr>
              </a:solidFill>
            </a:endParaRPr>
          </a:p>
          <a:p>
            <a:r>
              <a:rPr lang="en-US" sz="1400" b="1" u="sng" dirty="0" smtClean="0">
                <a:solidFill>
                  <a:schemeClr val="tx1">
                    <a:lumMod val="75000"/>
                    <a:lumOff val="25000"/>
                  </a:schemeClr>
                </a:solidFill>
              </a:rPr>
              <a:t>IF</a:t>
            </a:r>
            <a:r>
              <a:rPr lang="en-US" sz="1400" b="1" dirty="0" smtClean="0">
                <a:solidFill>
                  <a:schemeClr val="tx1">
                    <a:lumMod val="75000"/>
                    <a:lumOff val="25000"/>
                  </a:schemeClr>
                </a:solidFill>
              </a:rPr>
              <a:t> you just launched a new product, sold </a:t>
            </a:r>
          </a:p>
          <a:p>
            <a:r>
              <a:rPr lang="en-US" sz="1400" b="1" dirty="0" smtClean="0">
                <a:solidFill>
                  <a:schemeClr val="tx1">
                    <a:lumMod val="75000"/>
                    <a:lumOff val="25000"/>
                  </a:schemeClr>
                </a:solidFill>
              </a:rPr>
              <a:t>300 million units and want the candid skinny on</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what your customers do and don’t like about</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it, </a:t>
            </a:r>
            <a:r>
              <a:rPr lang="en-US" sz="1400" b="1" u="sng" dirty="0" smtClean="0">
                <a:solidFill>
                  <a:schemeClr val="tx1">
                    <a:lumMod val="75000"/>
                    <a:lumOff val="25000"/>
                  </a:schemeClr>
                </a:solidFill>
              </a:rPr>
              <a:t>THEN </a:t>
            </a:r>
            <a:r>
              <a:rPr lang="en-US" sz="1400" b="1" dirty="0" smtClean="0">
                <a:solidFill>
                  <a:schemeClr val="tx1">
                    <a:lumMod val="75000"/>
                    <a:lumOff val="25000"/>
                  </a:schemeClr>
                </a:solidFill>
              </a:rPr>
              <a:t>we’ll deliver that data.</a:t>
            </a:r>
          </a:p>
          <a:p>
            <a:endParaRPr lang="en-US" sz="1400" b="1" dirty="0" smtClean="0">
              <a:solidFill>
                <a:schemeClr val="tx1">
                  <a:lumMod val="75000"/>
                  <a:lumOff val="25000"/>
                </a:schemeClr>
              </a:solidFill>
            </a:endParaRPr>
          </a:p>
          <a:p>
            <a:r>
              <a:rPr lang="en-US" sz="1400" b="1" u="sng" dirty="0" smtClean="0">
                <a:solidFill>
                  <a:schemeClr val="tx1">
                    <a:lumMod val="75000"/>
                    <a:lumOff val="25000"/>
                  </a:schemeClr>
                </a:solidFill>
              </a:rPr>
              <a:t>IF</a:t>
            </a:r>
            <a:r>
              <a:rPr lang="en-US" sz="1400" b="1" dirty="0" smtClean="0">
                <a:solidFill>
                  <a:schemeClr val="tx1">
                    <a:lumMod val="75000"/>
                    <a:lumOff val="25000"/>
                  </a:schemeClr>
                </a:solidFill>
              </a:rPr>
              <a:t> you want to start creating products</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and/or services based on consumer</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demand instead of research and </a:t>
            </a:r>
          </a:p>
          <a:p>
            <a:r>
              <a:rPr lang="en-US" sz="1400" b="1" dirty="0" err="1" smtClean="0">
                <a:solidFill>
                  <a:schemeClr val="tx1">
                    <a:lumMod val="75000"/>
                    <a:lumOff val="25000"/>
                  </a:schemeClr>
                </a:solidFill>
              </a:rPr>
              <a:t>s.w.a.g</a:t>
            </a:r>
            <a:r>
              <a:rPr lang="en-US" sz="1400" b="1" dirty="0" smtClean="0">
                <a:solidFill>
                  <a:schemeClr val="tx1">
                    <a:lumMod val="75000"/>
                    <a:lumOff val="25000"/>
                  </a:schemeClr>
                </a:solidFill>
              </a:rPr>
              <a:t>., </a:t>
            </a:r>
            <a:r>
              <a:rPr lang="en-US" sz="1400" b="1" u="sng" dirty="0" smtClean="0">
                <a:solidFill>
                  <a:schemeClr val="tx1">
                    <a:lumMod val="75000"/>
                    <a:lumOff val="25000"/>
                  </a:schemeClr>
                </a:solidFill>
              </a:rPr>
              <a:t>THEN </a:t>
            </a:r>
            <a:r>
              <a:rPr lang="en-US" sz="1400" b="1" dirty="0" smtClean="0">
                <a:solidFill>
                  <a:schemeClr val="tx1">
                    <a:lumMod val="75000"/>
                    <a:lumOff val="25000"/>
                  </a:schemeClr>
                </a:solidFill>
              </a:rPr>
              <a:t>we’ll find out what they</a:t>
            </a:r>
          </a:p>
          <a:p>
            <a:r>
              <a:rPr lang="en-US" sz="1400" b="1" dirty="0" smtClean="0">
                <a:solidFill>
                  <a:schemeClr val="tx1">
                    <a:lumMod val="75000"/>
                    <a:lumOff val="25000"/>
                  </a:schemeClr>
                </a:solidFill>
              </a:rPr>
              <a:t>really, really want and deliver the</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“blueprint(s).”</a:t>
            </a:r>
          </a:p>
          <a:p>
            <a:endParaRPr lang="en-US" sz="1400" b="1" dirty="0" smtClean="0">
              <a:solidFill>
                <a:schemeClr val="tx1">
                  <a:lumMod val="75000"/>
                  <a:lumOff val="25000"/>
                </a:schemeClr>
              </a:solidFill>
            </a:endParaRPr>
          </a:p>
          <a:p>
            <a:r>
              <a:rPr lang="en-US" sz="1400" b="1" u="sng" dirty="0" smtClean="0">
                <a:solidFill>
                  <a:schemeClr val="tx1">
                    <a:lumMod val="75000"/>
                    <a:lumOff val="25000"/>
                  </a:schemeClr>
                </a:solidFill>
              </a:rPr>
              <a:t>IF</a:t>
            </a:r>
            <a:r>
              <a:rPr lang="en-US" sz="1400" b="1" dirty="0" smtClean="0">
                <a:solidFill>
                  <a:schemeClr val="tx1">
                    <a:lumMod val="75000"/>
                    <a:lumOff val="25000"/>
                  </a:schemeClr>
                </a:solidFill>
              </a:rPr>
              <a:t> you want to break into a new and</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untried market, </a:t>
            </a:r>
            <a:r>
              <a:rPr lang="en-US" sz="1400" b="1" u="sng" dirty="0" smtClean="0">
                <a:solidFill>
                  <a:schemeClr val="tx1">
                    <a:lumMod val="75000"/>
                    <a:lumOff val="25000"/>
                  </a:schemeClr>
                </a:solidFill>
              </a:rPr>
              <a:t>THEN </a:t>
            </a:r>
            <a:r>
              <a:rPr lang="en-US" sz="1400" b="1" dirty="0" smtClean="0">
                <a:solidFill>
                  <a:schemeClr val="tx1">
                    <a:lumMod val="75000"/>
                    <a:lumOff val="25000"/>
                  </a:schemeClr>
                </a:solidFill>
              </a:rPr>
              <a:t>we’ll deliver</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the intelligence that tells you where</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to break in, how to break in, and if</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the risk will deliver the results</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you want.</a:t>
            </a:r>
          </a:p>
          <a:p>
            <a:endParaRPr lang="en-US" sz="1400" b="1" dirty="0" smtClean="0">
              <a:solidFill>
                <a:schemeClr val="tx1">
                  <a:lumMod val="75000"/>
                  <a:lumOff val="25000"/>
                </a:schemeClr>
              </a:solidFill>
            </a:endParaRPr>
          </a:p>
          <a:p>
            <a:endParaRPr lang="en-US" sz="1400" b="1" dirty="0" smtClean="0">
              <a:solidFill>
                <a:schemeClr val="tx1">
                  <a:lumMod val="75000"/>
                  <a:lumOff val="25000"/>
                </a:schemeClr>
              </a:solidFill>
            </a:endParaRPr>
          </a:p>
        </p:txBody>
      </p:sp>
      <p:sp>
        <p:nvSpPr>
          <p:cNvPr id="7" name="TextBox 6"/>
          <p:cNvSpPr txBox="1"/>
          <p:nvPr/>
        </p:nvSpPr>
        <p:spPr>
          <a:xfrm>
            <a:off x="1143000" y="533400"/>
            <a:ext cx="4724400" cy="307777"/>
          </a:xfrm>
          <a:prstGeom prst="rect">
            <a:avLst/>
          </a:prstGeom>
          <a:noFill/>
        </p:spPr>
        <p:txBody>
          <a:bodyPr wrap="square" numCol="1" rtlCol="0">
            <a:spAutoFit/>
          </a:bodyPr>
          <a:lstStyle/>
          <a:p>
            <a:r>
              <a:rPr lang="en-US" sz="1400" b="1" dirty="0" smtClean="0">
                <a:solidFill>
                  <a:schemeClr val="tx1">
                    <a:lumMod val="75000"/>
                    <a:lumOff val="25000"/>
                  </a:schemeClr>
                </a:solidFill>
              </a:rPr>
              <a:t>Specialist: creating the chemistry between you and them…</a:t>
            </a:r>
            <a:endParaRPr lang="en-US" sz="1400" dirty="0">
              <a:solidFill>
                <a:schemeClr val="tx1">
                  <a:lumMod val="75000"/>
                  <a:lumOff val="25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e-could-tell-you.jpg"/>
          <p:cNvPicPr>
            <a:picLocks noChangeAspect="1"/>
          </p:cNvPicPr>
          <p:nvPr/>
        </p:nvPicPr>
        <p:blipFill>
          <a:blip r:embed="rId2" cstate="print"/>
          <a:stretch>
            <a:fillRect/>
          </a:stretch>
        </p:blipFill>
        <p:spPr>
          <a:xfrm>
            <a:off x="0" y="0"/>
            <a:ext cx="9144000" cy="6858000"/>
          </a:xfrm>
          <a:prstGeom prst="rect">
            <a:avLst/>
          </a:prstGeom>
        </p:spPr>
      </p:pic>
      <p:sp>
        <p:nvSpPr>
          <p:cNvPr id="6" name="TextBox 5"/>
          <p:cNvSpPr txBox="1"/>
          <p:nvPr/>
        </p:nvSpPr>
        <p:spPr>
          <a:xfrm>
            <a:off x="6248400" y="2971800"/>
            <a:ext cx="3657600" cy="1938992"/>
          </a:xfrm>
          <a:prstGeom prst="rect">
            <a:avLst/>
          </a:prstGeom>
          <a:noFill/>
        </p:spPr>
        <p:txBody>
          <a:bodyPr wrap="square" rtlCol="0">
            <a:spAutoFit/>
          </a:bodyPr>
          <a:lstStyle/>
          <a:p>
            <a:r>
              <a:rPr lang="en-US" sz="2800" b="1" i="1" dirty="0" smtClean="0">
                <a:solidFill>
                  <a:schemeClr val="bg1"/>
                </a:solidFill>
              </a:rPr>
              <a:t>We could tell you</a:t>
            </a:r>
            <a:br>
              <a:rPr lang="en-US" sz="2800" b="1" i="1" dirty="0" smtClean="0">
                <a:solidFill>
                  <a:schemeClr val="bg1"/>
                </a:solidFill>
              </a:rPr>
            </a:br>
            <a:r>
              <a:rPr lang="en-US" b="1" i="1" dirty="0" smtClean="0">
                <a:solidFill>
                  <a:schemeClr val="bg1"/>
                </a:solidFill>
              </a:rPr>
              <a:t>   how we do it,</a:t>
            </a:r>
          </a:p>
          <a:p>
            <a:r>
              <a:rPr lang="en-US" b="1" i="1" dirty="0" smtClean="0">
                <a:solidFill>
                  <a:schemeClr val="bg1"/>
                </a:solidFill>
              </a:rPr>
              <a:t>      but then</a:t>
            </a:r>
          </a:p>
          <a:p>
            <a:r>
              <a:rPr lang="en-US" b="1" i="1" dirty="0" smtClean="0">
                <a:solidFill>
                  <a:schemeClr val="bg1"/>
                </a:solidFill>
              </a:rPr>
              <a:t>        </a:t>
            </a:r>
            <a:r>
              <a:rPr lang="en-US" sz="2800" b="1" i="1" dirty="0" smtClean="0">
                <a:solidFill>
                  <a:schemeClr val="bg1"/>
                </a:solidFill>
              </a:rPr>
              <a:t>we’d have</a:t>
            </a:r>
          </a:p>
          <a:p>
            <a:r>
              <a:rPr lang="en-US" sz="2800" b="1" i="1" dirty="0" smtClean="0">
                <a:solidFill>
                  <a:schemeClr val="bg1"/>
                </a:solidFill>
              </a:rPr>
              <a:t>        to kill you.</a:t>
            </a:r>
            <a:endParaRPr lang="en-US" sz="2800" b="1" i="1"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netize.jpg"/>
          <p:cNvPicPr>
            <a:picLocks noChangeAspect="1"/>
          </p:cNvPicPr>
          <p:nvPr/>
        </p:nvPicPr>
        <p:blipFill>
          <a:blip r:embed="rId3" cstate="print"/>
          <a:stretch>
            <a:fillRect/>
          </a:stretch>
        </p:blipFill>
        <p:spPr>
          <a:xfrm>
            <a:off x="0" y="0"/>
            <a:ext cx="9144000" cy="6858000"/>
          </a:xfrm>
          <a:prstGeom prst="rect">
            <a:avLst/>
          </a:prstGeom>
        </p:spPr>
      </p:pic>
      <p:sp>
        <p:nvSpPr>
          <p:cNvPr id="5" name="TextBox 4"/>
          <p:cNvSpPr txBox="1"/>
          <p:nvPr/>
        </p:nvSpPr>
        <p:spPr>
          <a:xfrm>
            <a:off x="5257800" y="651808"/>
            <a:ext cx="4191000" cy="1938992"/>
          </a:xfrm>
          <a:prstGeom prst="rect">
            <a:avLst/>
          </a:prstGeom>
          <a:noFill/>
        </p:spPr>
        <p:txBody>
          <a:bodyPr wrap="square" rtlCol="0">
            <a:spAutoFit/>
          </a:bodyPr>
          <a:lstStyle/>
          <a:p>
            <a:r>
              <a:rPr lang="en-US" sz="3600" b="1" dirty="0" smtClean="0">
                <a:solidFill>
                  <a:schemeClr val="tx1">
                    <a:lumMod val="75000"/>
                    <a:lumOff val="25000"/>
                  </a:schemeClr>
                </a:solidFill>
              </a:rPr>
              <a:t>But we will</a:t>
            </a:r>
            <a:br>
              <a:rPr lang="en-US" sz="3600" b="1" dirty="0" smtClean="0">
                <a:solidFill>
                  <a:schemeClr val="tx1">
                    <a:lumMod val="75000"/>
                    <a:lumOff val="25000"/>
                  </a:schemeClr>
                </a:solidFill>
              </a:rPr>
            </a:br>
            <a:r>
              <a:rPr lang="en-US" sz="2400" b="1" dirty="0" smtClean="0">
                <a:solidFill>
                  <a:schemeClr val="tx1">
                    <a:lumMod val="75000"/>
                    <a:lumOff val="25000"/>
                  </a:schemeClr>
                </a:solidFill>
              </a:rPr>
              <a:t>tell you, show you, and</a:t>
            </a:r>
            <a:br>
              <a:rPr lang="en-US" sz="2400" b="1" dirty="0" smtClean="0">
                <a:solidFill>
                  <a:schemeClr val="tx1">
                    <a:lumMod val="75000"/>
                    <a:lumOff val="25000"/>
                  </a:schemeClr>
                </a:solidFill>
              </a:rPr>
            </a:br>
            <a:r>
              <a:rPr lang="en-US" sz="2400" b="1" dirty="0" smtClean="0">
                <a:solidFill>
                  <a:schemeClr val="tx1">
                    <a:lumMod val="75000"/>
                    <a:lumOff val="25000"/>
                  </a:schemeClr>
                </a:solidFill>
              </a:rPr>
              <a:t>make it possible for you to</a:t>
            </a:r>
          </a:p>
          <a:p>
            <a:r>
              <a:rPr lang="en-US" sz="3600" b="1" dirty="0" smtClean="0">
                <a:solidFill>
                  <a:schemeClr val="tx1">
                    <a:lumMod val="75000"/>
                    <a:lumOff val="25000"/>
                  </a:schemeClr>
                </a:solidFill>
              </a:rPr>
              <a:t>Monetize </a:t>
            </a:r>
            <a:r>
              <a:rPr lang="en-US" sz="2400" b="1" dirty="0" smtClean="0">
                <a:solidFill>
                  <a:schemeClr val="tx1">
                    <a:lumMod val="75000"/>
                    <a:lumOff val="25000"/>
                  </a:schemeClr>
                </a:solidFill>
              </a:rPr>
              <a:t>Social Media</a:t>
            </a:r>
          </a:p>
        </p:txBody>
      </p:sp>
      <p:sp>
        <p:nvSpPr>
          <p:cNvPr id="6" name="TextBox 5"/>
          <p:cNvSpPr txBox="1"/>
          <p:nvPr/>
        </p:nvSpPr>
        <p:spPr>
          <a:xfrm>
            <a:off x="228600" y="4419600"/>
            <a:ext cx="8610600" cy="830997"/>
          </a:xfrm>
          <a:prstGeom prst="rect">
            <a:avLst/>
          </a:prstGeom>
          <a:noFill/>
        </p:spPr>
        <p:txBody>
          <a:bodyPr wrap="square" numCol="1" rtlCol="0">
            <a:spAutoFit/>
          </a:bodyPr>
          <a:lstStyle/>
          <a:p>
            <a:pPr algn="ctr"/>
            <a:r>
              <a:rPr lang="en-US" sz="1600" b="1" dirty="0" smtClean="0">
                <a:solidFill>
                  <a:schemeClr val="tx1">
                    <a:lumMod val="75000"/>
                    <a:lumOff val="25000"/>
                  </a:schemeClr>
                </a:solidFill>
              </a:rPr>
              <a:t>We know you are using or plan to use social media big data to achieve your organization’s goals.</a:t>
            </a:r>
          </a:p>
          <a:p>
            <a:pPr algn="ctr"/>
            <a:r>
              <a:rPr lang="en-US" sz="1600" b="1" dirty="0" smtClean="0">
                <a:solidFill>
                  <a:schemeClr val="tx1">
                    <a:lumMod val="75000"/>
                    <a:lumOff val="25000"/>
                  </a:schemeClr>
                </a:solidFill>
              </a:rPr>
              <a:t>We know your investment in doing so may be high and your returns low.</a:t>
            </a:r>
          </a:p>
          <a:p>
            <a:pPr algn="ctr"/>
            <a:r>
              <a:rPr lang="en-US" sz="1600" b="1" dirty="0" smtClean="0">
                <a:solidFill>
                  <a:schemeClr val="tx1">
                    <a:lumMod val="75000"/>
                    <a:lumOff val="25000"/>
                  </a:schemeClr>
                </a:solidFill>
              </a:rPr>
              <a:t>We know Social Enterprise Intelligence changes that paradigm entirely. </a:t>
            </a:r>
            <a:endParaRPr lang="en-US" sz="1600" dirty="0">
              <a:solidFill>
                <a:schemeClr val="tx1">
                  <a:lumMod val="75000"/>
                  <a:lumOff val="25000"/>
                </a:schemeClr>
              </a:solidFill>
            </a:endParaRPr>
          </a:p>
        </p:txBody>
      </p:sp>
      <p:sp>
        <p:nvSpPr>
          <p:cNvPr id="7" name="TextBox 6"/>
          <p:cNvSpPr txBox="1"/>
          <p:nvPr/>
        </p:nvSpPr>
        <p:spPr>
          <a:xfrm>
            <a:off x="762000" y="5334000"/>
            <a:ext cx="3429000" cy="1200329"/>
          </a:xfrm>
          <a:prstGeom prst="rect">
            <a:avLst/>
          </a:prstGeom>
          <a:noFill/>
        </p:spPr>
        <p:txBody>
          <a:bodyPr wrap="square" numCol="1" rtlCol="0">
            <a:spAutoFit/>
          </a:bodyPr>
          <a:lstStyle/>
          <a:p>
            <a:pPr marL="342900" indent="-342900">
              <a:buBlip>
                <a:blip r:embed="rId4"/>
              </a:buBlip>
            </a:pPr>
            <a:r>
              <a:rPr lang="en-US" b="1" dirty="0" smtClean="0">
                <a:solidFill>
                  <a:schemeClr val="tx1">
                    <a:lumMod val="75000"/>
                    <a:lumOff val="25000"/>
                  </a:schemeClr>
                </a:solidFill>
              </a:rPr>
              <a:t>SEI is the right data</a:t>
            </a:r>
          </a:p>
          <a:p>
            <a:pPr marL="342900" indent="-342900">
              <a:buBlip>
                <a:blip r:embed="rId4"/>
              </a:buBlip>
            </a:pPr>
            <a:r>
              <a:rPr lang="en-US" b="1" dirty="0" smtClean="0">
                <a:solidFill>
                  <a:schemeClr val="tx1">
                    <a:lumMod val="75000"/>
                    <a:lumOff val="25000"/>
                  </a:schemeClr>
                </a:solidFill>
              </a:rPr>
              <a:t>SEI delivers data painlessly</a:t>
            </a:r>
          </a:p>
          <a:p>
            <a:pPr marL="342900" indent="-342900">
              <a:buBlip>
                <a:blip r:embed="rId4"/>
              </a:buBlip>
            </a:pPr>
            <a:r>
              <a:rPr lang="en-US" b="1" dirty="0" smtClean="0">
                <a:solidFill>
                  <a:schemeClr val="tx1">
                    <a:lumMod val="75000"/>
                    <a:lumOff val="25000"/>
                  </a:schemeClr>
                </a:solidFill>
              </a:rPr>
              <a:t>SEI is external &amp; internal</a:t>
            </a:r>
          </a:p>
          <a:p>
            <a:pPr marL="342900" indent="-342900">
              <a:buBlip>
                <a:blip r:embed="rId4"/>
              </a:buBlip>
            </a:pPr>
            <a:r>
              <a:rPr lang="en-US" b="1" dirty="0" smtClean="0">
                <a:solidFill>
                  <a:schemeClr val="tx1">
                    <a:lumMod val="75000"/>
                    <a:lumOff val="25000"/>
                  </a:schemeClr>
                </a:solidFill>
              </a:rPr>
              <a:t>SEI is strategy</a:t>
            </a:r>
            <a:endParaRPr lang="en-US" dirty="0"/>
          </a:p>
        </p:txBody>
      </p:sp>
      <p:sp>
        <p:nvSpPr>
          <p:cNvPr id="13" name="TextBox 12"/>
          <p:cNvSpPr txBox="1"/>
          <p:nvPr/>
        </p:nvSpPr>
        <p:spPr>
          <a:xfrm>
            <a:off x="3962400" y="5334000"/>
            <a:ext cx="4876800" cy="1200329"/>
          </a:xfrm>
          <a:prstGeom prst="rect">
            <a:avLst/>
          </a:prstGeom>
          <a:noFill/>
        </p:spPr>
        <p:txBody>
          <a:bodyPr wrap="square" rtlCol="0">
            <a:spAutoFit/>
          </a:bodyPr>
          <a:lstStyle/>
          <a:p>
            <a:pPr marL="342900" indent="-342900">
              <a:buBlip>
                <a:blip r:embed="rId4"/>
              </a:buBlip>
            </a:pPr>
            <a:r>
              <a:rPr lang="en-US" b="1" dirty="0" smtClean="0">
                <a:solidFill>
                  <a:schemeClr val="tx1">
                    <a:lumMod val="75000"/>
                    <a:lumOff val="25000"/>
                  </a:schemeClr>
                </a:solidFill>
              </a:rPr>
              <a:t>SEI aligns your people</a:t>
            </a:r>
          </a:p>
          <a:p>
            <a:pPr marL="342900" indent="-342900">
              <a:buBlip>
                <a:blip r:embed="rId4"/>
              </a:buBlip>
            </a:pPr>
            <a:r>
              <a:rPr lang="en-US" b="1" dirty="0" smtClean="0">
                <a:solidFill>
                  <a:schemeClr val="tx1">
                    <a:lumMod val="75000"/>
                    <a:lumOff val="25000"/>
                  </a:schemeClr>
                </a:solidFill>
              </a:rPr>
              <a:t>SEI de-silos your organization </a:t>
            </a:r>
          </a:p>
          <a:p>
            <a:pPr marL="342900" indent="-342900">
              <a:buBlip>
                <a:blip r:embed="rId4"/>
              </a:buBlip>
            </a:pPr>
            <a:r>
              <a:rPr lang="en-US" b="1" dirty="0" smtClean="0">
                <a:solidFill>
                  <a:schemeClr val="tx1">
                    <a:lumMod val="75000"/>
                    <a:lumOff val="25000"/>
                  </a:schemeClr>
                </a:solidFill>
              </a:rPr>
              <a:t>SEI delivers extreme value to your customer</a:t>
            </a:r>
          </a:p>
          <a:p>
            <a:pPr marL="342900" indent="-342900">
              <a:buBlip>
                <a:blip r:embed="rId4"/>
              </a:buBlip>
            </a:pPr>
            <a:r>
              <a:rPr lang="en-US" b="1" dirty="0" smtClean="0">
                <a:solidFill>
                  <a:schemeClr val="tx1">
                    <a:lumMod val="75000"/>
                    <a:lumOff val="25000"/>
                  </a:schemeClr>
                </a:solidFill>
              </a:rPr>
              <a:t>SEI is a collective state of being &amp; doing</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rriage-of-Intel-and-Process.jpg"/>
          <p:cNvPicPr>
            <a:picLocks noChangeAspect="1"/>
          </p:cNvPicPr>
          <p:nvPr/>
        </p:nvPicPr>
        <p:blipFill>
          <a:blip r:embed="rId3" cstate="print"/>
          <a:stretch>
            <a:fillRect/>
          </a:stretch>
        </p:blipFill>
        <p:spPr>
          <a:xfrm>
            <a:off x="0" y="0"/>
            <a:ext cx="9144000" cy="6858000"/>
          </a:xfrm>
          <a:prstGeom prst="rect">
            <a:avLst/>
          </a:prstGeom>
        </p:spPr>
      </p:pic>
      <p:sp>
        <p:nvSpPr>
          <p:cNvPr id="5" name="TextBox 4"/>
          <p:cNvSpPr txBox="1"/>
          <p:nvPr/>
        </p:nvSpPr>
        <p:spPr>
          <a:xfrm>
            <a:off x="0" y="5874603"/>
            <a:ext cx="9144000" cy="830997"/>
          </a:xfrm>
          <a:prstGeom prst="rect">
            <a:avLst/>
          </a:prstGeom>
          <a:noFill/>
        </p:spPr>
        <p:txBody>
          <a:bodyPr wrap="square" rtlCol="0">
            <a:spAutoFit/>
          </a:bodyPr>
          <a:lstStyle/>
          <a:p>
            <a:pPr algn="ctr"/>
            <a:r>
              <a:rPr lang="en-US" sz="2400" b="1" dirty="0" smtClean="0">
                <a:solidFill>
                  <a:schemeClr val="tx1">
                    <a:lumMod val="75000"/>
                    <a:lumOff val="25000"/>
                  </a:schemeClr>
                </a:solidFill>
              </a:rPr>
              <a:t>Social Enterprise Intelligence Marries Knowledge to Business Process</a:t>
            </a:r>
            <a:br>
              <a:rPr lang="en-US" sz="2400" b="1" dirty="0" smtClean="0">
                <a:solidFill>
                  <a:schemeClr val="tx1">
                    <a:lumMod val="75000"/>
                    <a:lumOff val="25000"/>
                  </a:schemeClr>
                </a:solidFill>
              </a:rPr>
            </a:br>
            <a:r>
              <a:rPr lang="en-US" sz="2400" b="1" i="1" dirty="0" smtClean="0">
                <a:solidFill>
                  <a:schemeClr val="tx1">
                    <a:lumMod val="75000"/>
                    <a:lumOff val="25000"/>
                  </a:schemeClr>
                </a:solidFill>
              </a:rPr>
              <a:t>without this congruence, the data is meaningless and ineffectual</a:t>
            </a:r>
          </a:p>
        </p:txBody>
      </p:sp>
      <p:sp>
        <p:nvSpPr>
          <p:cNvPr id="18" name="TextBox 17"/>
          <p:cNvSpPr txBox="1"/>
          <p:nvPr/>
        </p:nvSpPr>
        <p:spPr>
          <a:xfrm>
            <a:off x="457200" y="2971800"/>
            <a:ext cx="3962400" cy="2585323"/>
          </a:xfrm>
          <a:prstGeom prst="rect">
            <a:avLst/>
          </a:prstGeom>
          <a:noFill/>
        </p:spPr>
        <p:txBody>
          <a:bodyPr wrap="square" numCol="1" rtlCol="0">
            <a:spAutoFit/>
          </a:bodyPr>
          <a:lstStyle/>
          <a:p>
            <a:r>
              <a:rPr lang="en-US" b="1" dirty="0" smtClean="0">
                <a:solidFill>
                  <a:srgbClr val="0070C0"/>
                </a:solidFill>
              </a:rPr>
              <a:t>SEI is Change Management: </a:t>
            </a:r>
            <a:r>
              <a:rPr lang="en-US" b="1" dirty="0" smtClean="0">
                <a:solidFill>
                  <a:schemeClr val="tx1">
                    <a:lumMod val="75000"/>
                    <a:lumOff val="25000"/>
                  </a:schemeClr>
                </a:solidFill>
              </a:rPr>
              <a:t>SEI</a:t>
            </a:r>
            <a:br>
              <a:rPr lang="en-US" b="1" dirty="0" smtClean="0">
                <a:solidFill>
                  <a:schemeClr val="tx1">
                    <a:lumMod val="75000"/>
                    <a:lumOff val="25000"/>
                  </a:schemeClr>
                </a:solidFill>
              </a:rPr>
            </a:br>
            <a:r>
              <a:rPr lang="en-US" b="1" dirty="0" smtClean="0">
                <a:solidFill>
                  <a:schemeClr val="tx1">
                    <a:lumMod val="75000"/>
                    <a:lumOff val="25000"/>
                  </a:schemeClr>
                </a:solidFill>
              </a:rPr>
              <a:t>changes departments, it changes</a:t>
            </a:r>
            <a:br>
              <a:rPr lang="en-US" b="1" dirty="0" smtClean="0">
                <a:solidFill>
                  <a:schemeClr val="tx1">
                    <a:lumMod val="75000"/>
                    <a:lumOff val="25000"/>
                  </a:schemeClr>
                </a:solidFill>
              </a:rPr>
            </a:br>
            <a:r>
              <a:rPr lang="en-US" b="1" dirty="0" smtClean="0">
                <a:solidFill>
                  <a:schemeClr val="tx1">
                    <a:lumMod val="75000"/>
                    <a:lumOff val="25000"/>
                  </a:schemeClr>
                </a:solidFill>
              </a:rPr>
              <a:t>jobs, it changes how you do</a:t>
            </a:r>
            <a:br>
              <a:rPr lang="en-US" b="1" dirty="0" smtClean="0">
                <a:solidFill>
                  <a:schemeClr val="tx1">
                    <a:lumMod val="75000"/>
                    <a:lumOff val="25000"/>
                  </a:schemeClr>
                </a:solidFill>
              </a:rPr>
            </a:br>
            <a:r>
              <a:rPr lang="en-US" b="1" dirty="0" smtClean="0">
                <a:solidFill>
                  <a:schemeClr val="tx1">
                    <a:lumMod val="75000"/>
                    <a:lumOff val="25000"/>
                  </a:schemeClr>
                </a:solidFill>
              </a:rPr>
              <a:t>everything you do.</a:t>
            </a:r>
          </a:p>
          <a:p>
            <a:endParaRPr lang="en-US" b="1" dirty="0" smtClean="0">
              <a:solidFill>
                <a:schemeClr val="tx1">
                  <a:lumMod val="75000"/>
                  <a:lumOff val="25000"/>
                </a:schemeClr>
              </a:solidFill>
            </a:endParaRPr>
          </a:p>
          <a:p>
            <a:r>
              <a:rPr lang="en-US" b="1" dirty="0" smtClean="0">
                <a:solidFill>
                  <a:srgbClr val="00B0F0"/>
                </a:solidFill>
              </a:rPr>
              <a:t>SEI is Business Process Improvement:</a:t>
            </a:r>
            <a:r>
              <a:rPr lang="en-US" b="1" dirty="0" smtClean="0">
                <a:solidFill>
                  <a:schemeClr val="tx1">
                    <a:lumMod val="75000"/>
                    <a:lumOff val="25000"/>
                  </a:schemeClr>
                </a:solidFill>
              </a:rPr>
              <a:t> SEI improves how you communicate, how you manage your value stream,</a:t>
            </a:r>
          </a:p>
          <a:p>
            <a:r>
              <a:rPr lang="en-US" b="1" dirty="0" smtClean="0">
                <a:solidFill>
                  <a:schemeClr val="tx1">
                    <a:lumMod val="75000"/>
                    <a:lumOff val="25000"/>
                  </a:schemeClr>
                </a:solidFill>
              </a:rPr>
              <a:t>How you deliver customer service.</a:t>
            </a:r>
            <a:endParaRPr lang="en-US" dirty="0"/>
          </a:p>
        </p:txBody>
      </p:sp>
      <p:sp>
        <p:nvSpPr>
          <p:cNvPr id="19" name="TextBox 18"/>
          <p:cNvSpPr txBox="1"/>
          <p:nvPr/>
        </p:nvSpPr>
        <p:spPr>
          <a:xfrm>
            <a:off x="4876800" y="2971800"/>
            <a:ext cx="4038600" cy="2585323"/>
          </a:xfrm>
          <a:prstGeom prst="rect">
            <a:avLst/>
          </a:prstGeom>
          <a:noFill/>
        </p:spPr>
        <p:txBody>
          <a:bodyPr wrap="square" numCol="1" rtlCol="0">
            <a:spAutoFit/>
          </a:bodyPr>
          <a:lstStyle/>
          <a:p>
            <a:r>
              <a:rPr lang="en-US" b="1" dirty="0" smtClean="0">
                <a:solidFill>
                  <a:srgbClr val="0070C0"/>
                </a:solidFill>
              </a:rPr>
              <a:t>          </a:t>
            </a:r>
            <a:r>
              <a:rPr lang="en-US" b="1" dirty="0" smtClean="0">
                <a:solidFill>
                  <a:srgbClr val="FF0000"/>
                </a:solidFill>
              </a:rPr>
              <a:t>SEI is Internal Intelligence: </a:t>
            </a:r>
            <a:r>
              <a:rPr lang="en-US" b="1" dirty="0" smtClean="0">
                <a:solidFill>
                  <a:schemeClr val="tx1">
                    <a:lumMod val="75000"/>
                    <a:lumOff val="25000"/>
                  </a:schemeClr>
                </a:solidFill>
              </a:rPr>
              <a:t>SEI</a:t>
            </a:r>
            <a:br>
              <a:rPr lang="en-US" b="1" dirty="0" smtClean="0">
                <a:solidFill>
                  <a:schemeClr val="tx1">
                    <a:lumMod val="75000"/>
                    <a:lumOff val="25000"/>
                  </a:schemeClr>
                </a:solidFill>
              </a:rPr>
            </a:br>
            <a:r>
              <a:rPr lang="en-US" b="1" dirty="0" smtClean="0">
                <a:solidFill>
                  <a:schemeClr val="tx1">
                    <a:lumMod val="75000"/>
                    <a:lumOff val="25000"/>
                  </a:schemeClr>
                </a:solidFill>
              </a:rPr>
              <a:t>      uses your organization’s social media culture to improve leadership and foster team congruence and alignment.</a:t>
            </a:r>
          </a:p>
          <a:p>
            <a:endParaRPr lang="en-US" b="1" dirty="0" smtClean="0">
              <a:solidFill>
                <a:schemeClr val="tx1">
                  <a:lumMod val="75000"/>
                  <a:lumOff val="25000"/>
                </a:schemeClr>
              </a:solidFill>
            </a:endParaRPr>
          </a:p>
          <a:p>
            <a:r>
              <a:rPr lang="en-US" b="1" dirty="0" smtClean="0">
                <a:solidFill>
                  <a:srgbClr val="FF9900"/>
                </a:solidFill>
              </a:rPr>
              <a:t>SEI is External Intelligence: </a:t>
            </a:r>
            <a:r>
              <a:rPr lang="en-US" b="1" dirty="0" smtClean="0">
                <a:solidFill>
                  <a:schemeClr val="tx1">
                    <a:lumMod val="75000"/>
                    <a:lumOff val="25000"/>
                  </a:schemeClr>
                </a:solidFill>
              </a:rPr>
              <a:t>SEI turns your fans, followers, critics and customers into your extended team of brand ambassadors and contributors.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we do</a:t>
            </a:r>
            <a:endParaRPr lang="en-US" dirty="0"/>
          </a:p>
        </p:txBody>
      </p:sp>
      <p:pic>
        <p:nvPicPr>
          <p:cNvPr id="4" name="Picture 3" descr="what-we-do.jpg"/>
          <p:cNvPicPr>
            <a:picLocks noChangeAspect="1"/>
          </p:cNvPicPr>
          <p:nvPr/>
        </p:nvPicPr>
        <p:blipFill>
          <a:blip r:embed="rId3" cstate="print"/>
          <a:stretch>
            <a:fillRect/>
          </a:stretch>
        </p:blipFill>
        <p:spPr>
          <a:xfrm>
            <a:off x="0" y="0"/>
            <a:ext cx="9144000" cy="6858000"/>
          </a:xfrm>
          <a:prstGeom prst="rect">
            <a:avLst/>
          </a:prstGeom>
        </p:spPr>
      </p:pic>
      <p:sp>
        <p:nvSpPr>
          <p:cNvPr id="5" name="TextBox 4"/>
          <p:cNvSpPr txBox="1"/>
          <p:nvPr/>
        </p:nvSpPr>
        <p:spPr>
          <a:xfrm>
            <a:off x="304800" y="352961"/>
            <a:ext cx="7315200" cy="1323439"/>
          </a:xfrm>
          <a:prstGeom prst="rect">
            <a:avLst/>
          </a:prstGeom>
          <a:noFill/>
        </p:spPr>
        <p:txBody>
          <a:bodyPr wrap="square" rtlCol="0">
            <a:spAutoFit/>
          </a:bodyPr>
          <a:lstStyle/>
          <a:p>
            <a:r>
              <a:rPr lang="en-US" sz="2000" b="1" dirty="0" smtClean="0">
                <a:solidFill>
                  <a:schemeClr val="tx1">
                    <a:lumMod val="75000"/>
                    <a:lumOff val="25000"/>
                  </a:schemeClr>
                </a:solidFill>
              </a:rPr>
              <a:t>Why do you need us?</a:t>
            </a:r>
          </a:p>
          <a:p>
            <a:r>
              <a:rPr lang="en-US" sz="3200" b="1" dirty="0" smtClean="0">
                <a:solidFill>
                  <a:schemeClr val="tx1">
                    <a:lumMod val="75000"/>
                    <a:lumOff val="25000"/>
                  </a:schemeClr>
                </a:solidFill>
              </a:rPr>
              <a:t>We are </a:t>
            </a:r>
            <a:r>
              <a:rPr lang="en-US" sz="2000" b="1" dirty="0" smtClean="0">
                <a:solidFill>
                  <a:schemeClr val="tx1">
                    <a:lumMod val="75000"/>
                    <a:lumOff val="25000"/>
                  </a:schemeClr>
                </a:solidFill>
              </a:rPr>
              <a:t>Social Enterprise Intelligence so</a:t>
            </a:r>
          </a:p>
          <a:p>
            <a:r>
              <a:rPr lang="en-US" sz="2800" b="1" dirty="0" smtClean="0">
                <a:solidFill>
                  <a:schemeClr val="tx1">
                    <a:lumMod val="75000"/>
                    <a:lumOff val="25000"/>
                  </a:schemeClr>
                </a:solidFill>
              </a:rPr>
              <a:t>you</a:t>
            </a:r>
            <a:r>
              <a:rPr lang="en-US" sz="2000" b="1" dirty="0" smtClean="0">
                <a:solidFill>
                  <a:schemeClr val="tx1">
                    <a:lumMod val="75000"/>
                    <a:lumOff val="25000"/>
                  </a:schemeClr>
                </a:solidFill>
              </a:rPr>
              <a:t> can be an intelligent</a:t>
            </a:r>
            <a:r>
              <a:rPr lang="en-US" sz="2800" b="1" dirty="0" smtClean="0">
                <a:solidFill>
                  <a:schemeClr val="tx1">
                    <a:lumMod val="75000"/>
                    <a:lumOff val="25000"/>
                  </a:schemeClr>
                </a:solidFill>
              </a:rPr>
              <a:t> Social Enterprise.</a:t>
            </a:r>
          </a:p>
        </p:txBody>
      </p:sp>
      <p:sp>
        <p:nvSpPr>
          <p:cNvPr id="7" name="TextBox 6"/>
          <p:cNvSpPr txBox="1"/>
          <p:nvPr/>
        </p:nvSpPr>
        <p:spPr>
          <a:xfrm>
            <a:off x="76200" y="3429000"/>
            <a:ext cx="3886200" cy="2677656"/>
          </a:xfrm>
          <a:prstGeom prst="rect">
            <a:avLst/>
          </a:prstGeom>
          <a:noFill/>
        </p:spPr>
        <p:txBody>
          <a:bodyPr wrap="square" numCol="1" rtlCol="0">
            <a:spAutoFit/>
          </a:bodyPr>
          <a:lstStyle/>
          <a:p>
            <a:pPr marL="342900" indent="-342900">
              <a:buBlip>
                <a:blip r:embed="rId4"/>
              </a:buBlip>
            </a:pPr>
            <a:r>
              <a:rPr lang="en-US" sz="2400" b="1" dirty="0" smtClean="0">
                <a:solidFill>
                  <a:schemeClr val="tx1">
                    <a:lumMod val="75000"/>
                    <a:lumOff val="25000"/>
                  </a:schemeClr>
                </a:solidFill>
              </a:rPr>
              <a:t>We amass the best data</a:t>
            </a:r>
          </a:p>
          <a:p>
            <a:pPr marL="342900" indent="-342900">
              <a:buBlip>
                <a:blip r:embed="rId4"/>
              </a:buBlip>
            </a:pPr>
            <a:r>
              <a:rPr lang="en-US" sz="2400" b="1" dirty="0" smtClean="0">
                <a:solidFill>
                  <a:schemeClr val="tx1">
                    <a:lumMod val="75000"/>
                    <a:lumOff val="25000"/>
                  </a:schemeClr>
                </a:solidFill>
              </a:rPr>
              <a:t>We code it and filter it</a:t>
            </a:r>
          </a:p>
          <a:p>
            <a:pPr marL="342900" indent="-342900">
              <a:buBlip>
                <a:blip r:embed="rId4"/>
              </a:buBlip>
            </a:pPr>
            <a:r>
              <a:rPr lang="en-US" sz="2400" b="1" dirty="0" smtClean="0">
                <a:solidFill>
                  <a:schemeClr val="tx1">
                    <a:lumMod val="75000"/>
                    <a:lumOff val="25000"/>
                  </a:schemeClr>
                </a:solidFill>
              </a:rPr>
              <a:t>We analyze it for purpose</a:t>
            </a:r>
          </a:p>
          <a:p>
            <a:pPr marL="342900" indent="-342900">
              <a:buBlip>
                <a:blip r:embed="rId4"/>
              </a:buBlip>
            </a:pPr>
            <a:r>
              <a:rPr lang="en-US" sz="2400" b="1" dirty="0" smtClean="0">
                <a:solidFill>
                  <a:schemeClr val="tx1">
                    <a:lumMod val="75000"/>
                    <a:lumOff val="25000"/>
                  </a:schemeClr>
                </a:solidFill>
              </a:rPr>
              <a:t>We plug it in for you</a:t>
            </a:r>
          </a:p>
          <a:p>
            <a:pPr marL="342900" indent="-342900">
              <a:buBlip>
                <a:blip r:embed="rId4"/>
              </a:buBlip>
            </a:pPr>
            <a:r>
              <a:rPr lang="en-US" sz="2400" b="1" dirty="0" smtClean="0">
                <a:solidFill>
                  <a:schemeClr val="tx1">
                    <a:lumMod val="75000"/>
                    <a:lumOff val="25000"/>
                  </a:schemeClr>
                </a:solidFill>
              </a:rPr>
              <a:t>We track its performance</a:t>
            </a:r>
          </a:p>
          <a:p>
            <a:pPr marL="342900" indent="-342900">
              <a:buBlip>
                <a:blip r:embed="rId4"/>
              </a:buBlip>
            </a:pPr>
            <a:r>
              <a:rPr lang="en-US" sz="2400" b="1" dirty="0" smtClean="0">
                <a:solidFill>
                  <a:schemeClr val="tx1">
                    <a:lumMod val="75000"/>
                    <a:lumOff val="25000"/>
                  </a:schemeClr>
                </a:solidFill>
              </a:rPr>
              <a:t>Our agents turn your team into SEI agents</a:t>
            </a:r>
            <a:endParaRPr lang="en-US" sz="2400" dirty="0"/>
          </a:p>
        </p:txBody>
      </p:sp>
      <p:sp>
        <p:nvSpPr>
          <p:cNvPr id="8" name="TextBox 7"/>
          <p:cNvSpPr txBox="1"/>
          <p:nvPr/>
        </p:nvSpPr>
        <p:spPr>
          <a:xfrm>
            <a:off x="4267200" y="3429000"/>
            <a:ext cx="4191000" cy="2677656"/>
          </a:xfrm>
          <a:prstGeom prst="rect">
            <a:avLst/>
          </a:prstGeom>
          <a:noFill/>
        </p:spPr>
        <p:txBody>
          <a:bodyPr wrap="square" numCol="1" rtlCol="0">
            <a:spAutoFit/>
          </a:bodyPr>
          <a:lstStyle/>
          <a:p>
            <a:pPr marL="342900" indent="-342900">
              <a:buBlip>
                <a:blip r:embed="rId4"/>
              </a:buBlip>
            </a:pPr>
            <a:r>
              <a:rPr lang="en-US" sz="2400" b="1" dirty="0" smtClean="0">
                <a:solidFill>
                  <a:schemeClr val="tx1">
                    <a:lumMod val="75000"/>
                    <a:lumOff val="25000"/>
                  </a:schemeClr>
                </a:solidFill>
              </a:rPr>
              <a:t>Your team becomes customer value centric</a:t>
            </a:r>
          </a:p>
          <a:p>
            <a:pPr marL="342900" indent="-342900">
              <a:buBlip>
                <a:blip r:embed="rId4"/>
              </a:buBlip>
            </a:pPr>
            <a:r>
              <a:rPr lang="en-US" sz="2400" b="1" dirty="0" smtClean="0">
                <a:solidFill>
                  <a:schemeClr val="tx1">
                    <a:lumMod val="75000"/>
                    <a:lumOff val="25000"/>
                  </a:schemeClr>
                </a:solidFill>
              </a:rPr>
              <a:t>Your organization becomes a social enterprise</a:t>
            </a:r>
          </a:p>
          <a:p>
            <a:pPr marL="342900" indent="-342900">
              <a:buBlip>
                <a:blip r:embed="rId4"/>
              </a:buBlip>
            </a:pPr>
            <a:r>
              <a:rPr lang="en-US" sz="2400" b="1" dirty="0" smtClean="0">
                <a:solidFill>
                  <a:schemeClr val="tx1">
                    <a:lumMod val="75000"/>
                    <a:lumOff val="25000"/>
                  </a:schemeClr>
                </a:solidFill>
              </a:rPr>
              <a:t>Your profitability is greatly and sustainably transformed</a:t>
            </a:r>
          </a:p>
          <a:p>
            <a:pPr marL="342900" indent="-342900">
              <a:buBlip>
                <a:blip r:embed="rId4"/>
              </a:buBlip>
            </a:pPr>
            <a:r>
              <a:rPr lang="en-US" sz="2400" b="1" dirty="0" smtClean="0">
                <a:solidFill>
                  <a:schemeClr val="tx1">
                    <a:lumMod val="75000"/>
                    <a:lumOff val="25000"/>
                  </a:schemeClr>
                </a:solidFill>
              </a:rPr>
              <a:t>You maintain gain, not pain</a:t>
            </a:r>
            <a:endParaRPr lang="en-US" sz="2400" dirty="0"/>
          </a:p>
        </p:txBody>
      </p:sp>
      <p:sp>
        <p:nvSpPr>
          <p:cNvPr id="9" name="TextBox 8"/>
          <p:cNvSpPr txBox="1"/>
          <p:nvPr/>
        </p:nvSpPr>
        <p:spPr>
          <a:xfrm>
            <a:off x="381000" y="6324600"/>
            <a:ext cx="8763000" cy="338554"/>
          </a:xfrm>
          <a:prstGeom prst="rect">
            <a:avLst/>
          </a:prstGeom>
          <a:noFill/>
        </p:spPr>
        <p:txBody>
          <a:bodyPr wrap="square" rtlCol="0">
            <a:spAutoFit/>
          </a:bodyPr>
          <a:lstStyle/>
          <a:p>
            <a:r>
              <a:rPr lang="en-US" sz="1600" b="1" dirty="0" smtClean="0">
                <a:solidFill>
                  <a:schemeClr val="tx1">
                    <a:lumMod val="75000"/>
                    <a:lumOff val="25000"/>
                  </a:schemeClr>
                </a:solidFill>
              </a:rPr>
              <a:t>Data &gt; Intelligence &gt; Knowledge &gt; People &gt; Collective Application &gt; The Future of Business, Now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hy-Us.jpg"/>
          <p:cNvPicPr>
            <a:picLocks noChangeAspect="1"/>
          </p:cNvPicPr>
          <p:nvPr/>
        </p:nvPicPr>
        <p:blipFill>
          <a:blip r:embed="rId3" cstate="print"/>
          <a:stretch>
            <a:fillRect/>
          </a:stretch>
        </p:blipFill>
        <p:spPr>
          <a:xfrm>
            <a:off x="0" y="0"/>
            <a:ext cx="9144000" cy="6858000"/>
          </a:xfrm>
          <a:prstGeom prst="rect">
            <a:avLst/>
          </a:prstGeom>
        </p:spPr>
      </p:pic>
      <p:sp>
        <p:nvSpPr>
          <p:cNvPr id="4" name="TextBox 3"/>
          <p:cNvSpPr txBox="1"/>
          <p:nvPr/>
        </p:nvSpPr>
        <p:spPr>
          <a:xfrm>
            <a:off x="304800" y="228600"/>
            <a:ext cx="8382000" cy="1015663"/>
          </a:xfrm>
          <a:prstGeom prst="rect">
            <a:avLst/>
          </a:prstGeom>
          <a:noFill/>
        </p:spPr>
        <p:txBody>
          <a:bodyPr wrap="square" rtlCol="0">
            <a:spAutoFit/>
          </a:bodyPr>
          <a:lstStyle/>
          <a:p>
            <a:pPr algn="ctr"/>
            <a:r>
              <a:rPr lang="en-US" sz="2000" b="1" dirty="0" smtClean="0">
                <a:solidFill>
                  <a:schemeClr val="tx1">
                    <a:lumMod val="75000"/>
                    <a:lumOff val="25000"/>
                  </a:schemeClr>
                </a:solidFill>
              </a:rPr>
              <a:t>Social Enterprise Intelligence is based on the science of communication. </a:t>
            </a:r>
          </a:p>
          <a:p>
            <a:pPr algn="ctr"/>
            <a:r>
              <a:rPr lang="en-US" sz="2000" b="1" dirty="0" smtClean="0">
                <a:solidFill>
                  <a:schemeClr val="tx1">
                    <a:lumMod val="75000"/>
                    <a:lumOff val="25000"/>
                  </a:schemeClr>
                </a:solidFill>
              </a:rPr>
              <a:t>The science of communication is based on the science of human behavior.</a:t>
            </a:r>
          </a:p>
          <a:p>
            <a:pPr algn="ctr"/>
            <a:r>
              <a:rPr lang="en-US" sz="2000" b="1" dirty="0" smtClean="0">
                <a:solidFill>
                  <a:schemeClr val="tx1">
                    <a:lumMod val="75000"/>
                    <a:lumOff val="25000"/>
                  </a:schemeClr>
                </a:solidFill>
              </a:rPr>
              <a:t>MetaOps, Inc. changes business by changing human behavior.</a:t>
            </a:r>
            <a:endParaRPr lang="en-US" sz="2800" b="1" dirty="0" smtClean="0">
              <a:solidFill>
                <a:schemeClr val="tx1">
                  <a:lumMod val="75000"/>
                  <a:lumOff val="25000"/>
                </a:schemeClr>
              </a:solidFill>
            </a:endParaRPr>
          </a:p>
        </p:txBody>
      </p:sp>
      <p:sp>
        <p:nvSpPr>
          <p:cNvPr id="5" name="TextBox 4"/>
          <p:cNvSpPr txBox="1"/>
          <p:nvPr/>
        </p:nvSpPr>
        <p:spPr>
          <a:xfrm>
            <a:off x="304800" y="6059269"/>
            <a:ext cx="8991600" cy="646331"/>
          </a:xfrm>
          <a:prstGeom prst="rect">
            <a:avLst/>
          </a:prstGeom>
          <a:noFill/>
        </p:spPr>
        <p:txBody>
          <a:bodyPr wrap="square" rtlCol="0">
            <a:spAutoFit/>
          </a:bodyPr>
          <a:lstStyle/>
          <a:p>
            <a:r>
              <a:rPr lang="en-US" b="1" dirty="0" smtClean="0">
                <a:solidFill>
                  <a:schemeClr val="tx1">
                    <a:lumMod val="85000"/>
                    <a:lumOff val="15000"/>
                  </a:schemeClr>
                </a:solidFill>
              </a:rPr>
              <a:t>We use proven methodologies to move people from fear to embracing change, then competently executing sustainable business process improvement, quickly and profitably.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I-Final-Page.jpg"/>
          <p:cNvPicPr>
            <a:picLocks noChangeAspect="1"/>
          </p:cNvPicPr>
          <p:nvPr/>
        </p:nvPicPr>
        <p:blipFill>
          <a:blip r:embed="rId3" cstate="print"/>
          <a:stretch>
            <a:fillRect/>
          </a:stretch>
        </p:blipFill>
        <p:spPr>
          <a:xfrm>
            <a:off x="0" y="0"/>
            <a:ext cx="9144000" cy="6858000"/>
          </a:xfrm>
          <a:prstGeom prst="rect">
            <a:avLst/>
          </a:prstGeom>
        </p:spPr>
      </p:pic>
      <p:sp>
        <p:nvSpPr>
          <p:cNvPr id="3" name="TextBox 2"/>
          <p:cNvSpPr txBox="1"/>
          <p:nvPr/>
        </p:nvSpPr>
        <p:spPr>
          <a:xfrm>
            <a:off x="0" y="39469"/>
            <a:ext cx="9144000" cy="461665"/>
          </a:xfrm>
          <a:prstGeom prst="rect">
            <a:avLst/>
          </a:prstGeom>
          <a:noFill/>
        </p:spPr>
        <p:txBody>
          <a:bodyPr wrap="square" rtlCol="0">
            <a:spAutoFit/>
          </a:bodyPr>
          <a:lstStyle/>
          <a:p>
            <a:pPr algn="ctr"/>
            <a:r>
              <a:rPr lang="en-US" sz="2400" b="1" dirty="0" smtClean="0">
                <a:solidFill>
                  <a:schemeClr val="tx1">
                    <a:lumMod val="75000"/>
                    <a:lumOff val="25000"/>
                  </a:schemeClr>
                </a:solidFill>
              </a:rPr>
              <a:t>THE ONLY SOCIAL MEDIA MAXIMIZATION YOU’LL EVER NEED</a:t>
            </a:r>
            <a:endParaRPr lang="en-US" sz="2400" b="1" dirty="0">
              <a:solidFill>
                <a:schemeClr val="tx1">
                  <a:lumMod val="75000"/>
                  <a:lumOff val="25000"/>
                </a:schemeClr>
              </a:solidFill>
            </a:endParaRPr>
          </a:p>
        </p:txBody>
      </p:sp>
      <p:sp>
        <p:nvSpPr>
          <p:cNvPr id="5" name="TextBox 4"/>
          <p:cNvSpPr txBox="1"/>
          <p:nvPr/>
        </p:nvSpPr>
        <p:spPr>
          <a:xfrm>
            <a:off x="0" y="5562600"/>
            <a:ext cx="9144000" cy="369332"/>
          </a:xfrm>
          <a:prstGeom prst="rect">
            <a:avLst/>
          </a:prstGeom>
          <a:noFill/>
        </p:spPr>
        <p:txBody>
          <a:bodyPr wrap="square" rtlCol="0">
            <a:spAutoFit/>
          </a:bodyPr>
          <a:lstStyle/>
          <a:p>
            <a:pPr algn="ctr"/>
            <a:r>
              <a:rPr lang="en-US" b="1" i="1" dirty="0" smtClean="0">
                <a:solidFill>
                  <a:schemeClr val="bg1"/>
                </a:solidFill>
              </a:rPr>
              <a:t>brought to you exclusively by your central business intelligence agency</a:t>
            </a:r>
            <a:endParaRPr lang="en-US" b="1" i="1"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22806</TotalTime>
  <Words>2681</Words>
  <Application>Microsoft Office PowerPoint</Application>
  <PresentationFormat>On-screen Show (4:3)</PresentationFormat>
  <Paragraphs>406</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What we do</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Station1</dc:creator>
  <cp:lastModifiedBy>Station1</cp:lastModifiedBy>
  <cp:revision>1703</cp:revision>
  <dcterms:created xsi:type="dcterms:W3CDTF">2013-05-30T17:54:02Z</dcterms:created>
  <dcterms:modified xsi:type="dcterms:W3CDTF">2013-08-10T23:19:48Z</dcterms:modified>
</cp:coreProperties>
</file>